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497" r:id="rId2"/>
    <p:sldId id="757" r:id="rId3"/>
    <p:sldId id="758" r:id="rId4"/>
    <p:sldId id="760" r:id="rId5"/>
    <p:sldId id="762" r:id="rId6"/>
    <p:sldId id="763" r:id="rId7"/>
    <p:sldId id="764" r:id="rId8"/>
    <p:sldId id="765" r:id="rId9"/>
    <p:sldId id="766" r:id="rId10"/>
    <p:sldId id="754" r:id="rId11"/>
    <p:sldId id="755" r:id="rId12"/>
    <p:sldId id="761" r:id="rId13"/>
    <p:sldId id="759" r:id="rId14"/>
    <p:sldId id="585" r:id="rId15"/>
    <p:sldId id="591" r:id="rId16"/>
    <p:sldId id="596" r:id="rId17"/>
    <p:sldId id="597" r:id="rId18"/>
    <p:sldId id="598" r:id="rId19"/>
    <p:sldId id="599" r:id="rId20"/>
    <p:sldId id="600" r:id="rId21"/>
    <p:sldId id="601" r:id="rId22"/>
    <p:sldId id="629" r:id="rId23"/>
    <p:sldId id="620" r:id="rId24"/>
    <p:sldId id="621" r:id="rId25"/>
    <p:sldId id="674" r:id="rId26"/>
    <p:sldId id="675" r:id="rId27"/>
    <p:sldId id="676" r:id="rId28"/>
    <p:sldId id="677" r:id="rId29"/>
    <p:sldId id="678" r:id="rId30"/>
    <p:sldId id="679" r:id="rId31"/>
    <p:sldId id="612" r:id="rId32"/>
    <p:sldId id="614" r:id="rId33"/>
    <p:sldId id="615" r:id="rId34"/>
    <p:sldId id="616" r:id="rId35"/>
    <p:sldId id="718" r:id="rId36"/>
    <p:sldId id="720"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9CBE1"/>
    <a:srgbClr val="BABCCA"/>
    <a:srgbClr val="A3A5B9"/>
    <a:srgbClr val="FF80A0"/>
    <a:srgbClr val="FF3300"/>
    <a:srgbClr val="FF7C80"/>
    <a:srgbClr val="EA0000"/>
    <a:srgbClr val="40C080"/>
    <a:srgbClr val="FF4000"/>
    <a:srgbClr val="F2F2F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25" autoAdjust="0"/>
    <p:restoredTop sz="82747" autoAdjust="0"/>
  </p:normalViewPr>
  <p:slideViewPr>
    <p:cSldViewPr>
      <p:cViewPr>
        <p:scale>
          <a:sx n="60" d="100"/>
          <a:sy n="60" d="100"/>
        </p:scale>
        <p:origin x="-846" y="-1530"/>
      </p:cViewPr>
      <p:guideLst>
        <p:guide orient="horz" pos="2160"/>
        <p:guide pos="2880"/>
      </p:guideLst>
    </p:cSldViewPr>
  </p:slideViewPr>
  <p:outlineViewPr>
    <p:cViewPr>
      <p:scale>
        <a:sx n="33" d="100"/>
        <a:sy n="33" d="100"/>
      </p:scale>
      <p:origin x="0" y="2997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8" d="100"/>
          <a:sy n="58" d="100"/>
        </p:scale>
        <p:origin x="-2592" y="-10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03F51A7E-C9B6-403D-94E5-9F93F39D0C9D}" type="datetimeFigureOut">
              <a:rPr lang="en-US" smtClean="0"/>
              <a:pPr/>
              <a:t>3/8/2012</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6FFFD011-EAFC-46FF-BD79-9293FAB85F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FFD011-EAFC-46FF-BD79-9293FAB85F5F}"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FFD011-EAFC-46FF-BD79-9293FAB85F5F}"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FFD011-EAFC-46FF-BD79-9293FAB85F5F}"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FFD011-EAFC-46FF-BD79-9293FAB85F5F}"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FFD011-EAFC-46FF-BD79-9293FAB85F5F}"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FFD011-EAFC-46FF-BD79-9293FAB85F5F}"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More specifically, we well spread the light energy over the surfaces inside</a:t>
            </a:r>
            <a:r>
              <a:rPr lang="en-US" baseline="0" dirty="0" smtClean="0"/>
              <a:t> the sphere of radius r centered at the light position p. And the contribution of the light will be computed as an integral over the solid angle subtended by the sphere.</a:t>
            </a:r>
            <a:endParaRPr lang="cs-CZ" dirty="0"/>
          </a:p>
        </p:txBody>
      </p:sp>
      <p:sp>
        <p:nvSpPr>
          <p:cNvPr id="4" name="Zástupný symbol pro číslo snímku 3"/>
          <p:cNvSpPr>
            <a:spLocks noGrp="1"/>
          </p:cNvSpPr>
          <p:nvPr>
            <p:ph type="sldNum" sz="quarter" idx="10"/>
          </p:nvPr>
        </p:nvSpPr>
        <p:spPr/>
        <p:txBody>
          <a:bodyPr/>
          <a:lstStyle/>
          <a:p>
            <a:fld id="{6FFFD011-EAFC-46FF-BD79-9293FAB85F5F}"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Let’s write down the formula for the contribution of such a light to the surface point x. We have</a:t>
            </a:r>
            <a:r>
              <a:rPr lang="en-US" baseline="0" dirty="0" smtClean="0"/>
              <a:t> the integration over the solid angle. The integrand is a product of the following terms: the cosine weighted BRDF at the surface, next, the BRDF at the point y n the vicinity of the light location. Finally, we have an indicator term that is zero for all the directions that correspond to surface point y outside the sphere. We normalize the integration by the expected surface area inside the sphere, pi*r^2, and multiply by the light flux.</a:t>
            </a:r>
          </a:p>
          <a:p>
            <a:r>
              <a:rPr lang="en-US" dirty="0" smtClean="0"/>
              <a:t>To</a:t>
            </a:r>
            <a:r>
              <a:rPr lang="en-US" baseline="0" dirty="0" smtClean="0"/>
              <a:t> avoid this indicator term, we could define the light contribution as an integral over a disk area. Unfortunately, doing that re-introduces the infamous 1/dist^2 term and produces bad results (we tried it). </a:t>
            </a:r>
            <a:endParaRPr lang="cs-CZ" dirty="0"/>
          </a:p>
        </p:txBody>
      </p:sp>
      <p:sp>
        <p:nvSpPr>
          <p:cNvPr id="4" name="Zástupný symbol pro číslo snímku 3"/>
          <p:cNvSpPr>
            <a:spLocks noGrp="1"/>
          </p:cNvSpPr>
          <p:nvPr>
            <p:ph type="sldNum" sz="quarter" idx="10"/>
          </p:nvPr>
        </p:nvSpPr>
        <p:spPr/>
        <p:txBody>
          <a:bodyPr/>
          <a:lstStyle/>
          <a:p>
            <a:fld id="{6FFFD011-EAFC-46FF-BD79-9293FAB85F5F}"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Unfortunately,</a:t>
            </a:r>
            <a:r>
              <a:rPr lang="en-US" baseline="0" dirty="0" smtClean="0"/>
              <a:t> this formulation requires finding the point y for all directions l inside the cone, which required ray tracing. This is clearly not feasible.</a:t>
            </a:r>
            <a:endParaRPr lang="cs-CZ" dirty="0"/>
          </a:p>
        </p:txBody>
      </p:sp>
      <p:sp>
        <p:nvSpPr>
          <p:cNvPr id="4" name="Zástupný symbol pro číslo snímku 3"/>
          <p:cNvSpPr>
            <a:spLocks noGrp="1"/>
          </p:cNvSpPr>
          <p:nvPr>
            <p:ph type="sldNum" sz="quarter" idx="10"/>
          </p:nvPr>
        </p:nvSpPr>
        <p:spPr/>
        <p:txBody>
          <a:bodyPr/>
          <a:lstStyle/>
          <a:p>
            <a:fld id="{6FFFD011-EAFC-46FF-BD79-9293FAB85F5F}"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To produce a computationally</a:t>
            </a:r>
            <a:r>
              <a:rPr lang="en-US" baseline="0" dirty="0" smtClean="0"/>
              <a:t> convenient approximation to the previous formula, we make the following simplifying assumptions. We assume that the visibility, the surface normal and the BRDF are constant inside the sphere. And we take them from the light location p.</a:t>
            </a:r>
            <a:endParaRPr lang="cs-CZ" dirty="0"/>
          </a:p>
        </p:txBody>
      </p:sp>
      <p:sp>
        <p:nvSpPr>
          <p:cNvPr id="4" name="Zástupný symbol pro číslo snímku 3"/>
          <p:cNvSpPr>
            <a:spLocks noGrp="1"/>
          </p:cNvSpPr>
          <p:nvPr>
            <p:ph type="sldNum" sz="quarter" idx="10"/>
          </p:nvPr>
        </p:nvSpPr>
        <p:spPr/>
        <p:txBody>
          <a:bodyPr/>
          <a:lstStyle/>
          <a:p>
            <a:fld id="{6FFFD011-EAFC-46FF-BD79-9293FAB85F5F}"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defTabSz="966612">
              <a:defRPr/>
            </a:pPr>
            <a:endParaRPr lang="en-US" baseline="0" dirty="0" smtClean="0"/>
          </a:p>
        </p:txBody>
      </p:sp>
      <p:sp>
        <p:nvSpPr>
          <p:cNvPr id="4" name="Slide Number Placeholder 3"/>
          <p:cNvSpPr>
            <a:spLocks noGrp="1"/>
          </p:cNvSpPr>
          <p:nvPr>
            <p:ph type="sldNum" sz="quarter" idx="10"/>
          </p:nvPr>
        </p:nvSpPr>
        <p:spPr/>
        <p:txBody>
          <a:bodyPr/>
          <a:lstStyle/>
          <a:p>
            <a:fld id="{6FFFD011-EAFC-46FF-BD79-9293FAB85F5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With these assumptions,</a:t>
            </a:r>
            <a:r>
              <a:rPr lang="en-US" baseline="0" dirty="0" smtClean="0"/>
              <a:t> we can write a formula for the contribution of a VSL:</a:t>
            </a:r>
            <a:endParaRPr lang="cs-CZ" dirty="0"/>
          </a:p>
        </p:txBody>
      </p:sp>
      <p:sp>
        <p:nvSpPr>
          <p:cNvPr id="4" name="Zástupný symbol pro číslo snímku 3"/>
          <p:cNvSpPr>
            <a:spLocks noGrp="1"/>
          </p:cNvSpPr>
          <p:nvPr>
            <p:ph type="sldNum" sz="quarter" idx="10"/>
          </p:nvPr>
        </p:nvSpPr>
        <p:spPr/>
        <p:txBody>
          <a:bodyPr/>
          <a:lstStyle/>
          <a:p>
            <a:fld id="{6FFFD011-EAFC-46FF-BD79-9293FAB85F5F}"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FFD011-EAFC-46FF-BD79-9293FAB85F5F}" type="slidenum">
              <a:rPr lang="en-US" smtClean="0"/>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FFD011-EAFC-46FF-BD79-9293FAB85F5F}" type="slidenum">
              <a:rPr lang="en-US" smtClean="0"/>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FFD011-EAFC-46FF-BD79-9293FAB85F5F}" type="slidenum">
              <a:rPr lang="en-US" smtClean="0"/>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FFD011-EAFC-46FF-BD79-9293FAB85F5F}" type="slidenum">
              <a:rPr lang="en-US" smtClean="0"/>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FFD011-EAFC-46FF-BD79-9293FAB85F5F}" type="slidenum">
              <a:rPr lang="en-US" smtClean="0"/>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FFD011-EAFC-46FF-BD79-9293FAB85F5F}"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FFD011-EAFC-46FF-BD79-9293FAB85F5F}"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EBBBA69-8645-49FD-B749-DD994BE54294}" type="slidenum">
              <a:rPr lang="en-US" smtClean="0"/>
              <a:pPr>
                <a:defRPr/>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FFFD011-EAFC-46FF-BD79-9293FAB85F5F}"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If</a:t>
            </a:r>
            <a:r>
              <a:rPr lang="en-US" baseline="0" dirty="0" smtClean="0"/>
              <a:t> you render the scene with VPLs defined this way your will get an image with a lot of splotches. Each splotch corresponds to the spike in the emission distribution of a single VPL. For example, the streak on the ceiling is caused by a VPL located on a highly anisotropic glossy surface.</a:t>
            </a:r>
          </a:p>
          <a:p>
            <a:r>
              <a:rPr lang="en-US" baseline="0" dirty="0" smtClean="0"/>
              <a:t>The common solution in instant </a:t>
            </a:r>
            <a:r>
              <a:rPr lang="en-US" baseline="0" dirty="0" err="1" smtClean="0"/>
              <a:t>radiosity</a:t>
            </a:r>
            <a:r>
              <a:rPr lang="en-US" baseline="0" dirty="0" smtClean="0"/>
              <a:t> is to ignore the glossy component of the BRDF at the light location which produces VPLs with very uniform emission distribution.</a:t>
            </a:r>
            <a:endParaRPr lang="cs-CZ" dirty="0"/>
          </a:p>
        </p:txBody>
      </p:sp>
      <p:sp>
        <p:nvSpPr>
          <p:cNvPr id="4" name="Zástupný symbol pro číslo snímku 3"/>
          <p:cNvSpPr>
            <a:spLocks noGrp="1"/>
          </p:cNvSpPr>
          <p:nvPr>
            <p:ph type="sldNum" sz="quarter" idx="10"/>
          </p:nvPr>
        </p:nvSpPr>
        <p:spPr/>
        <p:txBody>
          <a:bodyPr/>
          <a:lstStyle/>
          <a:p>
            <a:fld id="{6FFFD011-EAFC-46FF-BD79-9293FAB85F5F}"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fld id="{16106F34-6F2F-4716-A7EC-D1845DD5D1E7}" type="datetime1">
              <a:rPr lang="en-US" smtClean="0">
                <a:solidFill>
                  <a:srgbClr val="FFFFFF"/>
                </a:solidFill>
              </a:rPr>
              <a:pPr/>
              <a:t>3/8/2012</a:t>
            </a:fld>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363399A5-7D58-400F-8222-FEFF6E9CA5C1}" type="slidenum">
              <a:rPr lang="en-US">
                <a:solidFill>
                  <a:srgbClr val="FFFFFF"/>
                </a:solidFill>
              </a:rPr>
              <a:pPr>
                <a:defRPr/>
              </a:pPr>
              <a:t>‹#›</a:t>
            </a:fld>
            <a:endParaRPr lang="en-US" dirty="0">
              <a:solidFill>
                <a:srgbClr val="FFFFFF"/>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DBA6DD5-FE61-4175-B03F-1CC9B25B9BC9}" type="datetime1">
              <a:rPr lang="en-US" smtClean="0">
                <a:solidFill>
                  <a:srgbClr val="FFFFFF"/>
                </a:solidFill>
              </a:rPr>
              <a:pPr/>
              <a:t>3/8/2012</a:t>
            </a:fld>
            <a:endParaRPr lang="en-US">
              <a:solidFill>
                <a:srgbClr val="FFFFFF"/>
              </a:solidFill>
            </a:endParaRPr>
          </a:p>
        </p:txBody>
      </p:sp>
      <p:sp>
        <p:nvSpPr>
          <p:cNvPr id="5" name="Footer Placeholder 4"/>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6" name="Slide Number Placeholder 5"/>
          <p:cNvSpPr>
            <a:spLocks noGrp="1"/>
          </p:cNvSpPr>
          <p:nvPr>
            <p:ph type="sldNum" sz="quarter" idx="12"/>
          </p:nvPr>
        </p:nvSpPr>
        <p:spPr>
          <a:xfrm>
            <a:off x="6553200" y="6245225"/>
            <a:ext cx="2133600" cy="477838"/>
          </a:xfrm>
        </p:spPr>
        <p:txBody>
          <a:bodyPr/>
          <a:lstStyle>
            <a:lvl1pPr>
              <a:defRPr smtClean="0"/>
            </a:lvl1pPr>
          </a:lstStyle>
          <a:p>
            <a:pPr>
              <a:defRPr/>
            </a:pPr>
            <a:fld id="{50C64734-04E5-4469-84B3-FDA2A4F2596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5725"/>
            <a:ext cx="2057400" cy="6040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5725"/>
            <a:ext cx="6019800" cy="6040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9DA63EF-7E45-4746-8F0F-B1C6F7BF4391}" type="datetime1">
              <a:rPr lang="en-US" smtClean="0">
                <a:solidFill>
                  <a:srgbClr val="FFFFFF"/>
                </a:solidFill>
              </a:rPr>
              <a:pPr/>
              <a:t>3/8/2012</a:t>
            </a:fld>
            <a:endParaRPr lang="en-US">
              <a:solidFill>
                <a:srgbClr val="FFFFFF"/>
              </a:solidFill>
            </a:endParaRPr>
          </a:p>
        </p:txBody>
      </p:sp>
      <p:sp>
        <p:nvSpPr>
          <p:cNvPr id="5" name="Footer Placeholder 4"/>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6" name="Slide Number Placeholder 5"/>
          <p:cNvSpPr>
            <a:spLocks noGrp="1"/>
          </p:cNvSpPr>
          <p:nvPr>
            <p:ph type="sldNum" sz="quarter" idx="12"/>
          </p:nvPr>
        </p:nvSpPr>
        <p:spPr>
          <a:xfrm>
            <a:off x="6553200" y="6245225"/>
            <a:ext cx="2133600" cy="477838"/>
          </a:xfrm>
        </p:spPr>
        <p:txBody>
          <a:bodyPr/>
          <a:lstStyle>
            <a:lvl1pPr>
              <a:defRPr smtClean="0"/>
            </a:lvl1pPr>
          </a:lstStyle>
          <a:p>
            <a:pPr>
              <a:defRPr/>
            </a:pPr>
            <a:fld id="{D78FABDB-0B8B-4DCD-84FD-A21B9084C91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7838"/>
          </a:xfrm>
        </p:spPr>
        <p:txBody>
          <a:bodyPr/>
          <a:lstStyle>
            <a:lvl1pPr>
              <a:defRPr/>
            </a:lvl1pPr>
          </a:lstStyle>
          <a:p>
            <a:fld id="{4939ACD8-81E7-4309-B844-698C817E5062}" type="datetime1">
              <a:rPr lang="en-US" smtClean="0">
                <a:solidFill>
                  <a:srgbClr val="FFFFFF"/>
                </a:solidFill>
              </a:rPr>
              <a:pPr/>
              <a:t>3/8/2012</a:t>
            </a:fld>
            <a:endParaRPr lang="en-US">
              <a:solidFill>
                <a:srgbClr val="FFFFFF"/>
              </a:solidFill>
            </a:endParaRPr>
          </a:p>
        </p:txBody>
      </p:sp>
      <p:sp>
        <p:nvSpPr>
          <p:cNvPr id="3" name="Slide Number Placeholder 2"/>
          <p:cNvSpPr>
            <a:spLocks noGrp="1"/>
          </p:cNvSpPr>
          <p:nvPr>
            <p:ph type="sldNum" sz="quarter" idx="11"/>
          </p:nvPr>
        </p:nvSpPr>
        <p:spPr>
          <a:xfrm>
            <a:off x="6492875" y="136525"/>
            <a:ext cx="2133600" cy="477838"/>
          </a:xfrm>
        </p:spPr>
        <p:txBody>
          <a:bodyPr/>
          <a:lstStyle>
            <a:lvl1pPr>
              <a:defRPr/>
            </a:lvl1pPr>
          </a:lstStyle>
          <a:p>
            <a:pPr>
              <a:defRPr/>
            </a:pPr>
            <a:fld id="{33C24DBB-35FA-49B5-8947-2950E366E0B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5AE088-C87F-401B-896A-09A0941076CF}" type="datetime1">
              <a:rPr lang="en-US" smtClean="0">
                <a:solidFill>
                  <a:srgbClr val="FFFFFF"/>
                </a:solidFill>
              </a:rPr>
              <a:pPr/>
              <a:t>3/8/2012</a:t>
            </a:fld>
            <a:endParaRPr lang="en-US">
              <a:solidFill>
                <a:srgbClr val="FFFFFF"/>
              </a:solidFill>
            </a:endParaRPr>
          </a:p>
        </p:txBody>
      </p:sp>
      <p:sp>
        <p:nvSpPr>
          <p:cNvPr id="4" name="Slide Number Placeholder 3"/>
          <p:cNvSpPr>
            <a:spLocks noGrp="1"/>
          </p:cNvSpPr>
          <p:nvPr>
            <p:ph type="sldNum" sz="quarter" idx="11"/>
          </p:nvPr>
        </p:nvSpPr>
        <p:spPr/>
        <p:txBody>
          <a:bodyPr/>
          <a:lstStyle/>
          <a:p>
            <a:pPr>
              <a:defRPr/>
            </a:pPr>
            <a:fld id="{D5665FD8-4E9E-4973-B34D-EF03A9487E5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dt" sz="half" idx="10"/>
          </p:nvPr>
        </p:nvSpPr>
        <p:spPr>
          <a:ln/>
        </p:spPr>
        <p:txBody>
          <a:bodyPr/>
          <a:lstStyle>
            <a:lvl1pPr>
              <a:defRPr/>
            </a:lvl1pPr>
          </a:lstStyle>
          <a:p>
            <a:fld id="{42943C3E-55C6-43A3-B3C9-740CC03875BA}" type="datetime1">
              <a:rPr lang="en-US" smtClean="0">
                <a:solidFill>
                  <a:srgbClr val="FFFFFF"/>
                </a:solidFill>
              </a:rPr>
              <a:pPr/>
              <a:t>3/8/2012</a:t>
            </a:fld>
            <a:endParaRPr lang="en-US">
              <a:solidFill>
                <a:srgbClr val="FFFFFF"/>
              </a:solidFill>
            </a:endParaRPr>
          </a:p>
        </p:txBody>
      </p:sp>
      <p:sp>
        <p:nvSpPr>
          <p:cNvPr id="5" name="Rectangle 5"/>
          <p:cNvSpPr>
            <a:spLocks noGrp="1" noChangeArrowheads="1"/>
          </p:cNvSpPr>
          <p:nvPr>
            <p:ph type="sldNum" sz="quarter" idx="11"/>
          </p:nvPr>
        </p:nvSpPr>
        <p:spPr>
          <a:xfrm>
            <a:off x="7010400" y="6477000"/>
            <a:ext cx="2133600" cy="381000"/>
          </a:xfrm>
          <a:ln/>
        </p:spPr>
        <p:txBody>
          <a:bodyPr/>
          <a:lstStyle>
            <a:lvl1pPr>
              <a:defRPr/>
            </a:lvl1pPr>
          </a:lstStyle>
          <a:p>
            <a:pPr>
              <a:defRPr/>
            </a:pPr>
            <a:fld id="{436069EF-2218-4AB1-8D37-562BB864C219}" type="slidenum">
              <a:rPr lang="en-US">
                <a:solidFill>
                  <a:srgbClr val="FFFFFF"/>
                </a:solidFill>
              </a:rPr>
              <a:pPr>
                <a:defRPr/>
              </a:pPr>
              <a:t>‹#›</a:t>
            </a:fld>
            <a:endParaRPr lang="en-US" dirty="0">
              <a:solidFill>
                <a:srgbClr val="FFFFFF"/>
              </a:solidFill>
            </a:endParaRPr>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fld id="{A4F37FC2-C2C6-4314-9791-BDA29737912A}" type="datetime1">
              <a:rPr lang="en-US" smtClean="0">
                <a:solidFill>
                  <a:srgbClr val="FFFFFF"/>
                </a:solidFill>
              </a:rPr>
              <a:pPr/>
              <a:t>3/8/2012</a:t>
            </a:fld>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A9A68F69-5FF7-484D-A0E9-376D606C271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14425"/>
            <a:ext cx="4038600" cy="5011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4425"/>
            <a:ext cx="4038600" cy="5011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fld id="{3655C876-2DB3-4BBC-8189-5F4FF61CCEB7}" type="datetime1">
              <a:rPr lang="en-US" smtClean="0">
                <a:solidFill>
                  <a:srgbClr val="FFFFFF"/>
                </a:solidFill>
              </a:rPr>
              <a:pPr/>
              <a:t>3/8/2012</a:t>
            </a:fld>
            <a:endParaRPr lang="en-US">
              <a:solidFill>
                <a:srgbClr val="FFFFFF"/>
              </a:solidFill>
            </a:endParaRPr>
          </a:p>
        </p:txBody>
      </p:sp>
      <p:sp>
        <p:nvSpPr>
          <p:cNvPr id="6" name="Footer Placeholder 5"/>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7" name="Slide Number Placeholder 6"/>
          <p:cNvSpPr>
            <a:spLocks noGrp="1"/>
          </p:cNvSpPr>
          <p:nvPr>
            <p:ph type="sldNum" sz="quarter" idx="12"/>
          </p:nvPr>
        </p:nvSpPr>
        <p:spPr>
          <a:xfrm>
            <a:off x="6553200" y="6245225"/>
            <a:ext cx="2133600" cy="477838"/>
          </a:xfrm>
        </p:spPr>
        <p:txBody>
          <a:bodyPr/>
          <a:lstStyle>
            <a:lvl1pPr>
              <a:defRPr smtClean="0"/>
            </a:lvl1pPr>
          </a:lstStyle>
          <a:p>
            <a:pPr>
              <a:defRPr/>
            </a:pPr>
            <a:fld id="{A5BB768F-2CCD-412A-8D63-012715D3E4D1}" type="slidenum">
              <a:rPr lang="en-US">
                <a:solidFill>
                  <a:srgbClr val="FFFFFF"/>
                </a:solidFill>
              </a:rPr>
              <a:pPr>
                <a:defRPr/>
              </a:pPr>
              <a:t>‹#›</a:t>
            </a:fld>
            <a:endParaRPr lang="en-US" dirty="0">
              <a:solidFill>
                <a:srgbClr val="FFFFFF"/>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CC541CB-785A-4524-8F25-64CD281ED82B}" type="datetime1">
              <a:rPr lang="en-US" smtClean="0">
                <a:solidFill>
                  <a:srgbClr val="FFFFFF"/>
                </a:solidFill>
              </a:rPr>
              <a:pPr/>
              <a:t>3/8/2012</a:t>
            </a:fld>
            <a:endParaRPr lang="en-US">
              <a:solidFill>
                <a:srgbClr val="FFFFFF"/>
              </a:solidFill>
            </a:endParaRPr>
          </a:p>
        </p:txBody>
      </p:sp>
      <p:sp>
        <p:nvSpPr>
          <p:cNvPr id="8" name="Footer Placeholder 7"/>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9" name="Slide Number Placeholder 8"/>
          <p:cNvSpPr>
            <a:spLocks noGrp="1"/>
          </p:cNvSpPr>
          <p:nvPr>
            <p:ph type="sldNum" sz="quarter" idx="12"/>
          </p:nvPr>
        </p:nvSpPr>
        <p:spPr>
          <a:xfrm>
            <a:off x="6553200" y="6245225"/>
            <a:ext cx="2133600" cy="477838"/>
          </a:xfrm>
        </p:spPr>
        <p:txBody>
          <a:bodyPr/>
          <a:lstStyle>
            <a:lvl1pPr>
              <a:defRPr smtClean="0"/>
            </a:lvl1pPr>
          </a:lstStyle>
          <a:p>
            <a:pPr>
              <a:defRPr/>
            </a:pPr>
            <a:fld id="{B3802E0E-C0A4-44B8-8995-DE92B8A8208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ABC6265-62A8-4114-8F5A-B04A2CB57BD7}" type="datetime1">
              <a:rPr lang="en-US" smtClean="0">
                <a:solidFill>
                  <a:srgbClr val="FFFFFF"/>
                </a:solidFill>
              </a:rPr>
              <a:pPr/>
              <a:t>3/8/2012</a:t>
            </a:fld>
            <a:endParaRPr lang="en-US">
              <a:solidFill>
                <a:srgbClr val="FFFFFF"/>
              </a:solidFill>
            </a:endParaRPr>
          </a:p>
        </p:txBody>
      </p:sp>
      <p:sp>
        <p:nvSpPr>
          <p:cNvPr id="4" name="Footer Placeholder 3"/>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5" name="Slide Number Placeholder 4"/>
          <p:cNvSpPr>
            <a:spLocks noGrp="1"/>
          </p:cNvSpPr>
          <p:nvPr>
            <p:ph type="sldNum" sz="quarter" idx="12"/>
          </p:nvPr>
        </p:nvSpPr>
        <p:spPr>
          <a:xfrm>
            <a:off x="6553200" y="6245225"/>
            <a:ext cx="2133600" cy="477838"/>
          </a:xfrm>
        </p:spPr>
        <p:txBody>
          <a:bodyPr/>
          <a:lstStyle>
            <a:lvl1pPr>
              <a:defRPr smtClean="0"/>
            </a:lvl1pPr>
          </a:lstStyle>
          <a:p>
            <a:pPr>
              <a:defRPr/>
            </a:pPr>
            <a:fld id="{CA91CD84-6A4F-4F23-96C6-1BABBB692B3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79A5FA7-9846-42F3-92AC-499A66F10EEC}" type="datetime1">
              <a:rPr lang="en-US" smtClean="0">
                <a:solidFill>
                  <a:srgbClr val="FFFFFF"/>
                </a:solidFill>
              </a:rPr>
              <a:pPr/>
              <a:t>3/8/2012</a:t>
            </a:fld>
            <a:endParaRPr lang="en-US">
              <a:solidFill>
                <a:srgbClr val="FFFFFF"/>
              </a:solidFill>
            </a:endParaRPr>
          </a:p>
        </p:txBody>
      </p:sp>
      <p:sp>
        <p:nvSpPr>
          <p:cNvPr id="3" name="Slide Number Placeholder 3"/>
          <p:cNvSpPr>
            <a:spLocks noGrp="1"/>
          </p:cNvSpPr>
          <p:nvPr>
            <p:ph type="sldNum" sz="quarter" idx="11"/>
          </p:nvPr>
        </p:nvSpPr>
        <p:spPr/>
        <p:txBody>
          <a:bodyPr/>
          <a:lstStyle>
            <a:lvl1pPr>
              <a:defRPr sz="2400"/>
            </a:lvl1pPr>
          </a:lstStyle>
          <a:p>
            <a:fld id="{E0F7D031-70D9-4E45-88E6-1A0BFBF386D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11C7A5C-AAF6-450D-85F8-49E77F36ED6A}" type="datetime1">
              <a:rPr lang="en-US" smtClean="0">
                <a:solidFill>
                  <a:srgbClr val="FFFFFF"/>
                </a:solidFill>
              </a:rPr>
              <a:pPr/>
              <a:t>3/8/2012</a:t>
            </a:fld>
            <a:endParaRPr lang="en-US">
              <a:solidFill>
                <a:srgbClr val="FFFFFF"/>
              </a:solidFill>
            </a:endParaRPr>
          </a:p>
        </p:txBody>
      </p:sp>
      <p:sp>
        <p:nvSpPr>
          <p:cNvPr id="6" name="Footer Placeholder 5"/>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7" name="Slide Number Placeholder 6"/>
          <p:cNvSpPr>
            <a:spLocks noGrp="1"/>
          </p:cNvSpPr>
          <p:nvPr>
            <p:ph type="sldNum" sz="quarter" idx="12"/>
          </p:nvPr>
        </p:nvSpPr>
        <p:spPr>
          <a:xfrm>
            <a:off x="6553200" y="6245225"/>
            <a:ext cx="2133600" cy="477838"/>
          </a:xfrm>
        </p:spPr>
        <p:txBody>
          <a:bodyPr/>
          <a:lstStyle>
            <a:lvl1pPr>
              <a:defRPr smtClean="0"/>
            </a:lvl1pPr>
          </a:lstStyle>
          <a:p>
            <a:pPr>
              <a:defRPr/>
            </a:pPr>
            <a:fld id="{6D3BC5B2-31F5-4DE1-9862-1A1E526885D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E26CB31-873D-4D14-8B08-D3FC2D5021D7}" type="datetime1">
              <a:rPr lang="en-US" smtClean="0">
                <a:solidFill>
                  <a:srgbClr val="FFFFFF"/>
                </a:solidFill>
              </a:rPr>
              <a:pPr/>
              <a:t>3/8/2012</a:t>
            </a:fld>
            <a:endParaRPr lang="en-US">
              <a:solidFill>
                <a:srgbClr val="FFFFFF"/>
              </a:solidFill>
            </a:endParaRPr>
          </a:p>
        </p:txBody>
      </p:sp>
      <p:sp>
        <p:nvSpPr>
          <p:cNvPr id="6" name="Footer Placeholder 5"/>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7" name="Slide Number Placeholder 6"/>
          <p:cNvSpPr>
            <a:spLocks noGrp="1"/>
          </p:cNvSpPr>
          <p:nvPr>
            <p:ph type="sldNum" sz="quarter" idx="12"/>
          </p:nvPr>
        </p:nvSpPr>
        <p:spPr>
          <a:xfrm>
            <a:off x="6553200" y="6245225"/>
            <a:ext cx="2133600" cy="477838"/>
          </a:xfrm>
        </p:spPr>
        <p:txBody>
          <a:bodyPr/>
          <a:lstStyle>
            <a:lvl1pPr>
              <a:defRPr smtClean="0"/>
            </a:lvl1pPr>
          </a:lstStyle>
          <a:p>
            <a:pPr>
              <a:defRPr/>
            </a:pPr>
            <a:fld id="{FDDE6B8C-A290-4B34-8AF7-26629CACCE2C}" type="slidenum">
              <a:rPr lang="en-US">
                <a:solidFill>
                  <a:srgbClr val="FFFFFF"/>
                </a:solidFill>
              </a:rPr>
              <a:pPr>
                <a:defRPr/>
              </a:pPr>
              <a:t>‹#›</a:t>
            </a:fld>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1114425"/>
            <a:ext cx="8229600" cy="5011738"/>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5" name="Rectangle 3"/>
          <p:cNvSpPr>
            <a:spLocks noGrp="1" noChangeArrowheads="1"/>
          </p:cNvSpPr>
          <p:nvPr>
            <p:ph type="dt" sz="half" idx="2"/>
          </p:nvPr>
        </p:nvSpPr>
        <p:spPr bwMode="auto">
          <a:xfrm>
            <a:off x="457200" y="6245225"/>
            <a:ext cx="2133600" cy="477838"/>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eaLnBrk="1" hangingPunct="1">
              <a:defRPr sz="1300"/>
            </a:lvl1pPr>
          </a:lstStyle>
          <a:p>
            <a:pPr fontAlgn="base">
              <a:spcBef>
                <a:spcPct val="0"/>
              </a:spcBef>
              <a:spcAft>
                <a:spcPct val="0"/>
              </a:spcAft>
            </a:pPr>
            <a:fld id="{7643F43E-D981-4214-A134-C2F83DCF8878}" type="datetime1">
              <a:rPr lang="en-US" smtClean="0">
                <a:solidFill>
                  <a:srgbClr val="FFFFFF"/>
                </a:solidFill>
                <a:latin typeface="Arial" charset="0"/>
              </a:rPr>
              <a:pPr fontAlgn="base">
                <a:spcBef>
                  <a:spcPct val="0"/>
                </a:spcBef>
                <a:spcAft>
                  <a:spcPct val="0"/>
                </a:spcAft>
              </a:pPr>
              <a:t>3/8/2012</a:t>
            </a:fld>
            <a:endParaRPr lang="en-US">
              <a:solidFill>
                <a:srgbClr val="FFFFFF"/>
              </a:solidFill>
              <a:latin typeface="Arial" charset="0"/>
            </a:endParaRPr>
          </a:p>
        </p:txBody>
      </p:sp>
      <p:sp>
        <p:nvSpPr>
          <p:cNvPr id="23557" name="Rectangle 5"/>
          <p:cNvSpPr>
            <a:spLocks noGrp="1" noChangeArrowheads="1"/>
          </p:cNvSpPr>
          <p:nvPr>
            <p:ph type="sldNum" sz="quarter" idx="4"/>
          </p:nvPr>
        </p:nvSpPr>
        <p:spPr bwMode="auto">
          <a:xfrm>
            <a:off x="6492875" y="136525"/>
            <a:ext cx="2133600" cy="477838"/>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eaLnBrk="1" hangingPunct="1">
              <a:defRPr sz="1300" smtClean="0"/>
            </a:lvl1pPr>
          </a:lstStyle>
          <a:p>
            <a:pPr fontAlgn="base">
              <a:spcBef>
                <a:spcPct val="0"/>
              </a:spcBef>
              <a:spcAft>
                <a:spcPct val="0"/>
              </a:spcAft>
              <a:defRPr/>
            </a:pPr>
            <a:fld id="{D5665FD8-4E9E-4973-B34D-EF03A9487E5B}" type="slidenum">
              <a:rPr lang="en-US">
                <a:solidFill>
                  <a:srgbClr val="FFFFFF"/>
                </a:solidFill>
                <a:latin typeface="Arial" charset="0"/>
              </a:rPr>
              <a:pPr fontAlgn="base">
                <a:spcBef>
                  <a:spcPct val="0"/>
                </a:spcBef>
                <a:spcAft>
                  <a:spcPct val="0"/>
                </a:spcAft>
                <a:defRPr/>
              </a:pPr>
              <a:t>‹#›</a:t>
            </a:fld>
            <a:endParaRPr lang="en-US">
              <a:solidFill>
                <a:srgbClr val="FFFFFF"/>
              </a:solidFill>
              <a:latin typeface="Arial" charset="0"/>
            </a:endParaRPr>
          </a:p>
        </p:txBody>
      </p:sp>
      <p:sp>
        <p:nvSpPr>
          <p:cNvPr id="23558" name="Line 6"/>
          <p:cNvSpPr>
            <a:spLocks noChangeShapeType="1"/>
          </p:cNvSpPr>
          <p:nvPr userDrawn="1"/>
        </p:nvSpPr>
        <p:spPr bwMode="auto">
          <a:xfrm>
            <a:off x="428625" y="942975"/>
            <a:ext cx="8228013" cy="1588"/>
          </a:xfrm>
          <a:prstGeom prst="line">
            <a:avLst/>
          </a:prstGeom>
          <a:noFill/>
          <a:ln w="28575">
            <a:solidFill>
              <a:srgbClr val="FF9900"/>
            </a:solidFill>
            <a:miter lim="800000"/>
            <a:headEnd/>
            <a:tailEnd/>
          </a:ln>
          <a:effectLst/>
        </p:spPr>
        <p:txBody>
          <a:bodyPr/>
          <a:lstStyle/>
          <a:p>
            <a:pPr eaLnBrk="0" fontAlgn="base" hangingPunct="0">
              <a:spcBef>
                <a:spcPct val="0"/>
              </a:spcBef>
              <a:spcAft>
                <a:spcPct val="0"/>
              </a:spcAft>
              <a:defRPr/>
            </a:pPr>
            <a:endParaRPr lang="en-US">
              <a:solidFill>
                <a:srgbClr val="FFFFFF"/>
              </a:solidFill>
              <a:latin typeface="Arial" charset="0"/>
            </a:endParaRPr>
          </a:p>
        </p:txBody>
      </p:sp>
      <p:sp>
        <p:nvSpPr>
          <p:cNvPr id="1030" name="Rectangle 7"/>
          <p:cNvSpPr>
            <a:spLocks noGrp="1" noChangeArrowheads="1"/>
          </p:cNvSpPr>
          <p:nvPr>
            <p:ph type="title"/>
          </p:nvPr>
        </p:nvSpPr>
        <p:spPr bwMode="auto">
          <a:xfrm>
            <a:off x="514350" y="85725"/>
            <a:ext cx="8142288" cy="85725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FF9900"/>
        </a:buClr>
        <a:buFont typeface="Times" charset="0"/>
        <a:buChar char="•"/>
        <a:defRPr sz="3100">
          <a:solidFill>
            <a:schemeClr val="tx1"/>
          </a:solidFill>
          <a:latin typeface="+mn-lt"/>
          <a:ea typeface="+mn-ea"/>
          <a:cs typeface="+mn-cs"/>
        </a:defRPr>
      </a:lvl1pPr>
      <a:lvl2pPr marL="742950" indent="-285750" algn="l" rtl="0" eaLnBrk="0" fontAlgn="base" hangingPunct="0">
        <a:spcBef>
          <a:spcPct val="20000"/>
        </a:spcBef>
        <a:spcAft>
          <a:spcPct val="0"/>
        </a:spcAft>
        <a:buClr>
          <a:srgbClr val="FF9900"/>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856" y="2057400"/>
            <a:ext cx="8142288" cy="857250"/>
          </a:xfrm>
        </p:spPr>
        <p:txBody>
          <a:bodyPr/>
          <a:lstStyle/>
          <a:p>
            <a:r>
              <a:rPr lang="en-US" b="1" dirty="0" smtClean="0"/>
              <a:t>Many-light methods – </a:t>
            </a:r>
            <a:br>
              <a:rPr lang="en-US" b="1" dirty="0" smtClean="0"/>
            </a:br>
            <a:r>
              <a:rPr lang="en-US" b="1" dirty="0" smtClean="0"/>
              <a:t>Clamping &amp; compensation</a:t>
            </a:r>
            <a:endParaRPr lang="en-US" b="1" dirty="0"/>
          </a:p>
        </p:txBody>
      </p:sp>
      <p:sp>
        <p:nvSpPr>
          <p:cNvPr id="3" name="Subtitle 2"/>
          <p:cNvSpPr>
            <a:spLocks noGrp="1"/>
          </p:cNvSpPr>
          <p:nvPr>
            <p:ph type="subTitle" idx="1"/>
          </p:nvPr>
        </p:nvSpPr>
        <p:spPr>
          <a:xfrm>
            <a:off x="1371600" y="4038600"/>
            <a:ext cx="6400800" cy="1981200"/>
          </a:xfrm>
        </p:spPr>
        <p:txBody>
          <a:bodyPr/>
          <a:lstStyle/>
          <a:p>
            <a:r>
              <a:rPr lang="cs-CZ" sz="2400" dirty="0" smtClean="0"/>
              <a:t>Jaroslav Křivánek</a:t>
            </a:r>
          </a:p>
          <a:p>
            <a:r>
              <a:rPr lang="en-US" sz="1800" i="1" dirty="0" smtClean="0"/>
              <a:t>Charles University, Prague</a:t>
            </a:r>
          </a:p>
        </p:txBody>
      </p:sp>
      <p:sp>
        <p:nvSpPr>
          <p:cNvPr id="4" name="Rectangle 3"/>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Title 1"/>
          <p:cNvSpPr txBox="1">
            <a:spLocks/>
          </p:cNvSpPr>
          <p:nvPr/>
        </p:nvSpPr>
        <p:spPr bwMode="auto">
          <a:xfrm>
            <a:off x="0" y="685800"/>
            <a:ext cx="9144000" cy="1470025"/>
          </a:xfrm>
          <a:prstGeom prst="rect">
            <a:avLst/>
          </a:prstGeom>
          <a:noFill/>
          <a:ln w="9525">
            <a:noFill/>
            <a:miter lim="800000"/>
            <a:headEnd/>
            <a:tailEnd/>
          </a:ln>
        </p:spPr>
        <p:txBody>
          <a:bodyPr vert="horz" wrap="square" lIns="91429" tIns="45715" rIns="91429" bIns="45715" numCol="1" anchor="t"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10</a:t>
            </a:fld>
            <a:endParaRPr lang="en-US" dirty="0">
              <a:solidFill>
                <a:srgbClr val="FFFFFF"/>
              </a:solidFill>
            </a:endParaRPr>
          </a:p>
        </p:txBody>
      </p:sp>
      <p:sp>
        <p:nvSpPr>
          <p:cNvPr id="4" name="Title 3"/>
          <p:cNvSpPr>
            <a:spLocks noGrp="1"/>
          </p:cNvSpPr>
          <p:nvPr>
            <p:ph type="title"/>
          </p:nvPr>
        </p:nvSpPr>
        <p:spPr/>
        <p:txBody>
          <a:bodyPr/>
          <a:lstStyle/>
          <a:p>
            <a:r>
              <a:rPr lang="en-US" dirty="0" smtClean="0"/>
              <a:t>Biased result with clamping</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004888" y="1123950"/>
            <a:ext cx="7134225" cy="535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11</a:t>
            </a:fld>
            <a:endParaRPr lang="en-US" dirty="0">
              <a:solidFill>
                <a:srgbClr val="FFFFFF"/>
              </a:solidFill>
            </a:endParaRPr>
          </a:p>
        </p:txBody>
      </p:sp>
      <p:sp>
        <p:nvSpPr>
          <p:cNvPr id="4" name="Title 3"/>
          <p:cNvSpPr>
            <a:spLocks noGrp="1"/>
          </p:cNvSpPr>
          <p:nvPr>
            <p:ph type="title"/>
          </p:nvPr>
        </p:nvSpPr>
        <p:spPr>
          <a:xfrm>
            <a:off x="304800" y="85725"/>
            <a:ext cx="8534400" cy="857250"/>
          </a:xfrm>
        </p:spPr>
        <p:txBody>
          <a:bodyPr/>
          <a:lstStyle/>
          <a:p>
            <a:r>
              <a:rPr lang="en-US" dirty="0" smtClean="0"/>
              <a:t>Unbiased result with compensation</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019175" y="1123950"/>
            <a:ext cx="7105650" cy="535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856" y="1428750"/>
            <a:ext cx="8142288" cy="857250"/>
          </a:xfrm>
        </p:spPr>
        <p:txBody>
          <a:bodyPr/>
          <a:lstStyle/>
          <a:p>
            <a:r>
              <a:rPr lang="en-US" b="1" dirty="0" smtClean="0"/>
              <a:t/>
            </a:r>
            <a:br>
              <a:rPr lang="en-US" b="1" dirty="0" smtClean="0"/>
            </a:br>
            <a:r>
              <a:rPr lang="en-US" b="1" dirty="0" smtClean="0"/>
              <a:t/>
            </a:r>
            <a:br>
              <a:rPr lang="en-US" b="1" dirty="0" smtClean="0"/>
            </a:br>
            <a:r>
              <a:rPr lang="en-US" b="1" dirty="0" smtClean="0"/>
              <a:t>Dealing with Glossy Transport</a:t>
            </a:r>
            <a:endParaRPr lang="en-US" b="1" dirty="0"/>
          </a:p>
        </p:txBody>
      </p:sp>
      <p:sp>
        <p:nvSpPr>
          <p:cNvPr id="4" name="Rectangle 3"/>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Title 1"/>
          <p:cNvSpPr txBox="1">
            <a:spLocks/>
          </p:cNvSpPr>
          <p:nvPr/>
        </p:nvSpPr>
        <p:spPr bwMode="auto">
          <a:xfrm>
            <a:off x="0" y="685800"/>
            <a:ext cx="9144000" cy="1470025"/>
          </a:xfrm>
          <a:prstGeom prst="rect">
            <a:avLst/>
          </a:prstGeom>
          <a:noFill/>
          <a:ln w="9525">
            <a:noFill/>
            <a:miter lim="800000"/>
            <a:headEnd/>
            <a:tailEnd/>
          </a:ln>
        </p:spPr>
        <p:txBody>
          <a:bodyPr vert="horz" wrap="square" lIns="91429" tIns="45715" rIns="91429" bIns="45715" numCol="1" anchor="t"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0" cap="none" spc="0" normalizeH="0" baseline="0" noProof="0" dirty="0">
              <a:ln>
                <a:noFill/>
              </a:ln>
              <a:solidFill>
                <a:schemeClr val="tx1"/>
              </a:solidFill>
              <a:effectLst/>
              <a:uLnTx/>
              <a:uFillTx/>
              <a:latin typeface="+mj-lt"/>
              <a:ea typeface="+mj-ea"/>
              <a:cs typeface="+mj-cs"/>
            </a:endParaRPr>
          </a:p>
        </p:txBody>
      </p:sp>
      <p:sp>
        <p:nvSpPr>
          <p:cNvPr id="8" name="Subtitle 7"/>
          <p:cNvSpPr>
            <a:spLocks noGrp="1"/>
          </p:cNvSpPr>
          <p:nvPr>
            <p:ph type="subTitle" idx="1"/>
          </p:nvPr>
        </p:nvSpPr>
        <p:spPr>
          <a:xfrm>
            <a:off x="723900" y="4800600"/>
            <a:ext cx="7696200" cy="838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
          <p:cNvSpPr txBox="1">
            <a:spLocks/>
          </p:cNvSpPr>
          <p:nvPr/>
        </p:nvSpPr>
        <p:spPr bwMode="auto">
          <a:xfrm>
            <a:off x="457200" y="1114425"/>
            <a:ext cx="8229600" cy="5011738"/>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9900"/>
              </a:buClr>
              <a:buSzTx/>
              <a:buFont typeface="Times" charset="0"/>
              <a:buChar char="•"/>
              <a:tabLst/>
              <a:defRPr/>
            </a:pPr>
            <a:endParaRPr kumimoji="0" lang="cs-CZ" sz="31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9900"/>
              </a:buClr>
              <a:buSzTx/>
              <a:buFont typeface="Times" charset="0"/>
              <a:buChar char="•"/>
              <a:tabLst/>
              <a:defRPr/>
            </a:pPr>
            <a:endParaRPr lang="cs-CZ" sz="3100" kern="0" dirty="0" smtClean="0"/>
          </a:p>
          <a:p>
            <a:pPr marL="342900" marR="0" lvl="0" indent="-342900" algn="l" defTabSz="914400" rtl="0" eaLnBrk="0" fontAlgn="base" latinLnBrk="0" hangingPunct="0">
              <a:lnSpc>
                <a:spcPct val="100000"/>
              </a:lnSpc>
              <a:spcBef>
                <a:spcPct val="20000"/>
              </a:spcBef>
              <a:spcAft>
                <a:spcPct val="0"/>
              </a:spcAft>
              <a:buClr>
                <a:srgbClr val="FF9900"/>
              </a:buClr>
              <a:buSzTx/>
              <a:buFont typeface="Times" charset="0"/>
              <a:buChar char="•"/>
              <a:tabLst/>
              <a:defRPr/>
            </a:pPr>
            <a:endParaRPr kumimoji="0" lang="cs-CZ" sz="31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9900"/>
              </a:buClr>
              <a:buSzTx/>
              <a:buFont typeface="Times" charset="0"/>
              <a:buChar char="•"/>
              <a:tabLst/>
              <a:defRPr/>
            </a:pPr>
            <a:endParaRPr lang="cs-CZ" sz="3100" kern="0" dirty="0" smtClean="0"/>
          </a:p>
          <a:p>
            <a:pPr marL="342900" marR="0" lvl="0" indent="-342900" algn="l" defTabSz="914400" rtl="0" eaLnBrk="0" fontAlgn="base" latinLnBrk="0" hangingPunct="0">
              <a:lnSpc>
                <a:spcPct val="100000"/>
              </a:lnSpc>
              <a:spcBef>
                <a:spcPct val="20000"/>
              </a:spcBef>
              <a:spcAft>
                <a:spcPct val="0"/>
              </a:spcAft>
              <a:buClr>
                <a:srgbClr val="FF9900"/>
              </a:buClr>
              <a:buSzTx/>
              <a:buFont typeface="Times" charset="0"/>
              <a:buChar char="•"/>
              <a:tabLst/>
              <a:defRPr/>
            </a:pPr>
            <a:endParaRPr kumimoji="0" lang="cs-CZ" sz="31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9900"/>
              </a:buClr>
              <a:buSzTx/>
              <a:buFont typeface="Times" charset="0"/>
              <a:buChar char="•"/>
              <a:tabLst/>
              <a:defRPr/>
            </a:pPr>
            <a:endParaRPr lang="cs-CZ" sz="3100" kern="0" dirty="0" smtClean="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pPr>
                <a:defRPr/>
              </a:pPr>
              <a:t>13</a:t>
            </a:fld>
            <a:endParaRPr lang="en-US" dirty="0"/>
          </a:p>
        </p:txBody>
      </p:sp>
      <p:pic>
        <p:nvPicPr>
          <p:cNvPr id="6" name="Content Placeholder 5" descr="cbgw-pt-full.png"/>
          <p:cNvPicPr>
            <a:picLocks noGrp="1" noChangeAspect="1"/>
          </p:cNvPicPr>
          <p:nvPr>
            <p:ph idx="1"/>
          </p:nvPr>
        </p:nvPicPr>
        <p:blipFill>
          <a:blip r:embed="rId2" cstate="print"/>
          <a:stretch>
            <a:fillRect/>
          </a:stretch>
        </p:blipFill>
        <p:spPr>
          <a:xfrm>
            <a:off x="244475" y="1981200"/>
            <a:ext cx="2743200" cy="2743200"/>
          </a:xfrm>
        </p:spPr>
      </p:pic>
      <p:sp>
        <p:nvSpPr>
          <p:cNvPr id="11" name="TextBox 10"/>
          <p:cNvSpPr txBox="1"/>
          <p:nvPr/>
        </p:nvSpPr>
        <p:spPr>
          <a:xfrm>
            <a:off x="225425" y="1962150"/>
            <a:ext cx="2762250" cy="368300"/>
          </a:xfrm>
          <a:prstGeom prst="rect">
            <a:avLst/>
          </a:prstGeom>
          <a:noFill/>
        </p:spPr>
        <p:txBody>
          <a:bodyPr wrap="square" rtlCol="0">
            <a:spAutoFit/>
          </a:bodyPr>
          <a:lstStyle/>
          <a:p>
            <a:pPr algn="ctr"/>
            <a:r>
              <a:rPr lang="en-US" dirty="0" smtClean="0">
                <a:latin typeface="+mn-lt"/>
              </a:rPr>
              <a:t>Ground truth</a:t>
            </a:r>
            <a:endParaRPr lang="en-US" dirty="0">
              <a:latin typeface="+mn-lt"/>
            </a:endParaRPr>
          </a:p>
        </p:txBody>
      </p:sp>
      <p:grpSp>
        <p:nvGrpSpPr>
          <p:cNvPr id="2" name="Group 15"/>
          <p:cNvGrpSpPr/>
          <p:nvPr/>
        </p:nvGrpSpPr>
        <p:grpSpPr>
          <a:xfrm>
            <a:off x="3171825" y="1958975"/>
            <a:ext cx="2762250" cy="2743200"/>
            <a:chOff x="3171825" y="2209800"/>
            <a:chExt cx="2762250" cy="2743200"/>
          </a:xfrm>
        </p:grpSpPr>
        <p:pic>
          <p:nvPicPr>
            <p:cNvPr id="37890" name="Picture 2" descr="C:\Users\Milos\Desktop\berkeley-talk\images\unclamped-1000.png"/>
            <p:cNvPicPr>
              <a:picLocks noChangeAspect="1" noChangeArrowheads="1"/>
            </p:cNvPicPr>
            <p:nvPr/>
          </p:nvPicPr>
          <p:blipFill>
            <a:blip r:embed="rId3" cstate="print"/>
            <a:srcRect/>
            <a:stretch>
              <a:fillRect/>
            </a:stretch>
          </p:blipFill>
          <p:spPr bwMode="auto">
            <a:xfrm>
              <a:off x="3190875" y="2209800"/>
              <a:ext cx="2743200" cy="2743200"/>
            </a:xfrm>
            <a:prstGeom prst="rect">
              <a:avLst/>
            </a:prstGeom>
            <a:noFill/>
          </p:spPr>
        </p:pic>
        <p:sp>
          <p:nvSpPr>
            <p:cNvPr id="12" name="TextBox 11"/>
            <p:cNvSpPr txBox="1"/>
            <p:nvPr/>
          </p:nvSpPr>
          <p:spPr>
            <a:xfrm>
              <a:off x="3171825" y="2209800"/>
              <a:ext cx="2762250" cy="368300"/>
            </a:xfrm>
            <a:prstGeom prst="rect">
              <a:avLst/>
            </a:prstGeom>
            <a:noFill/>
          </p:spPr>
          <p:txBody>
            <a:bodyPr wrap="square" rtlCol="0">
              <a:spAutoFit/>
            </a:bodyPr>
            <a:lstStyle/>
            <a:p>
              <a:pPr algn="ctr"/>
              <a:r>
                <a:rPr lang="en-US" dirty="0" smtClean="0">
                  <a:latin typeface="+mn-lt"/>
                </a:rPr>
                <a:t>1,000 VPLs</a:t>
              </a:r>
              <a:endParaRPr lang="en-US" dirty="0">
                <a:latin typeface="+mn-lt"/>
              </a:endParaRPr>
            </a:p>
          </p:txBody>
        </p:sp>
      </p:grpSp>
      <p:grpSp>
        <p:nvGrpSpPr>
          <p:cNvPr id="4" name="Group 16"/>
          <p:cNvGrpSpPr/>
          <p:nvPr/>
        </p:nvGrpSpPr>
        <p:grpSpPr>
          <a:xfrm>
            <a:off x="6118225" y="1958975"/>
            <a:ext cx="2762250" cy="2743200"/>
            <a:chOff x="6118225" y="2209800"/>
            <a:chExt cx="2762250" cy="2743200"/>
          </a:xfrm>
        </p:grpSpPr>
        <p:pic>
          <p:nvPicPr>
            <p:cNvPr id="37891" name="Picture 3" descr="C:\Users\Milos\Desktop\berkeley-talk\images\unclamped-100k.png"/>
            <p:cNvPicPr>
              <a:picLocks noChangeAspect="1" noChangeArrowheads="1"/>
            </p:cNvPicPr>
            <p:nvPr/>
          </p:nvPicPr>
          <p:blipFill>
            <a:blip r:embed="rId4" cstate="print"/>
            <a:srcRect/>
            <a:stretch>
              <a:fillRect/>
            </a:stretch>
          </p:blipFill>
          <p:spPr bwMode="auto">
            <a:xfrm>
              <a:off x="6137275" y="2209800"/>
              <a:ext cx="2743200" cy="2743200"/>
            </a:xfrm>
            <a:prstGeom prst="rect">
              <a:avLst/>
            </a:prstGeom>
            <a:noFill/>
          </p:spPr>
        </p:pic>
        <p:sp>
          <p:nvSpPr>
            <p:cNvPr id="13" name="TextBox 12"/>
            <p:cNvSpPr txBox="1"/>
            <p:nvPr/>
          </p:nvSpPr>
          <p:spPr>
            <a:xfrm>
              <a:off x="6118225" y="2209800"/>
              <a:ext cx="2762250" cy="368300"/>
            </a:xfrm>
            <a:prstGeom prst="rect">
              <a:avLst/>
            </a:prstGeom>
            <a:noFill/>
          </p:spPr>
          <p:txBody>
            <a:bodyPr wrap="square" rtlCol="0">
              <a:spAutoFit/>
            </a:bodyPr>
            <a:lstStyle/>
            <a:p>
              <a:pPr algn="ctr"/>
              <a:r>
                <a:rPr lang="en-US" dirty="0" smtClean="0">
                  <a:latin typeface="+mn-lt"/>
                </a:rPr>
                <a:t>100,000 VPLs</a:t>
              </a:r>
              <a:endParaRPr lang="en-US" dirty="0">
                <a:latin typeface="+mn-lt"/>
              </a:endParaRPr>
            </a:p>
          </p:txBody>
        </p:sp>
      </p:grpSp>
      <p:sp>
        <p:nvSpPr>
          <p:cNvPr id="14" name="Title 13"/>
          <p:cNvSpPr>
            <a:spLocks noGrp="1"/>
          </p:cNvSpPr>
          <p:nvPr>
            <p:ph type="title"/>
          </p:nvPr>
        </p:nvSpPr>
        <p:spPr>
          <a:xfrm>
            <a:off x="228600" y="85725"/>
            <a:ext cx="8763000" cy="857250"/>
          </a:xfrm>
        </p:spPr>
        <p:txBody>
          <a:bodyPr/>
          <a:lstStyle/>
          <a:p>
            <a:r>
              <a:rPr lang="cs-CZ" dirty="0" smtClean="0"/>
              <a:t>Instant radiosity with glossy surfaces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lstStyle/>
          <a:p>
            <a:endParaRPr lang="en-US"/>
          </a:p>
        </p:txBody>
      </p:sp>
      <p:sp>
        <p:nvSpPr>
          <p:cNvPr id="16387" name="Title 3"/>
          <p:cNvSpPr>
            <a:spLocks noGrp="1"/>
          </p:cNvSpPr>
          <p:nvPr>
            <p:ph type="title"/>
          </p:nvPr>
        </p:nvSpPr>
        <p:spPr/>
        <p:txBody>
          <a:bodyPr/>
          <a:lstStyle/>
          <a:p>
            <a:r>
              <a:rPr lang="en-US" dirty="0" smtClean="0"/>
              <a:t>Effect of clamping</a:t>
            </a:r>
            <a:endParaRPr lang="en-US" dirty="0" smtClean="0"/>
          </a:p>
        </p:txBody>
      </p:sp>
      <p:pic>
        <p:nvPicPr>
          <p:cNvPr id="16389" name="Picture 12" descr="C:\devel\workspace\giperception\talk\tomkitchen\large\giperception-slides-pt.png"/>
          <p:cNvPicPr>
            <a:picLocks noChangeAspect="1" noChangeArrowheads="1"/>
          </p:cNvPicPr>
          <p:nvPr/>
        </p:nvPicPr>
        <p:blipFill>
          <a:blip r:embed="rId3" cstate="print"/>
          <a:srcRect l="30000" r="13125"/>
          <a:stretch>
            <a:fillRect/>
          </a:stretch>
        </p:blipFill>
        <p:spPr bwMode="auto">
          <a:xfrm>
            <a:off x="3048000" y="1295400"/>
            <a:ext cx="2981674" cy="3931920"/>
          </a:xfrm>
          <a:prstGeom prst="rect">
            <a:avLst/>
          </a:prstGeom>
          <a:noFill/>
          <a:ln w="9525">
            <a:solidFill>
              <a:schemeClr val="tx1"/>
            </a:solidFill>
            <a:miter lim="800000"/>
            <a:headEnd/>
            <a:tailEnd/>
          </a:ln>
        </p:spPr>
      </p:pic>
      <p:grpSp>
        <p:nvGrpSpPr>
          <p:cNvPr id="3" name="Group 17"/>
          <p:cNvGrpSpPr/>
          <p:nvPr/>
        </p:nvGrpSpPr>
        <p:grpSpPr>
          <a:xfrm>
            <a:off x="6096000" y="1219200"/>
            <a:ext cx="3048000" cy="4724400"/>
            <a:chOff x="4838653" y="1295400"/>
            <a:chExt cx="3048000" cy="4724400"/>
          </a:xfrm>
        </p:grpSpPr>
        <p:sp>
          <p:nvSpPr>
            <p:cNvPr id="16392" name="TextBox 11"/>
            <p:cNvSpPr txBox="1">
              <a:spLocks noChangeArrowheads="1"/>
            </p:cNvSpPr>
            <p:nvPr/>
          </p:nvSpPr>
          <p:spPr bwMode="auto">
            <a:xfrm>
              <a:off x="4838653" y="5450413"/>
              <a:ext cx="3048000" cy="569387"/>
            </a:xfrm>
            <a:prstGeom prst="rect">
              <a:avLst/>
            </a:prstGeom>
            <a:noFill/>
            <a:ln w="9525">
              <a:noFill/>
              <a:miter lim="800000"/>
              <a:headEnd/>
              <a:tailEnd/>
            </a:ln>
          </p:spPr>
          <p:txBody>
            <a:bodyPr wrap="square">
              <a:spAutoFit/>
            </a:bodyPr>
            <a:lstStyle/>
            <a:p>
              <a:pPr algn="ctr"/>
              <a:r>
                <a:rPr lang="en-US" sz="3100" b="1" dirty="0" smtClean="0">
                  <a:ln>
                    <a:solidFill>
                      <a:srgbClr val="FFC000"/>
                    </a:solidFill>
                  </a:ln>
                  <a:solidFill>
                    <a:srgbClr val="FFC000"/>
                  </a:solidFill>
                  <a:effectLst/>
                </a:rPr>
                <a:t>material </a:t>
              </a:r>
              <a:r>
                <a:rPr lang="en-US" sz="3100" b="1" dirty="0">
                  <a:ln>
                    <a:solidFill>
                      <a:srgbClr val="FFC000"/>
                    </a:solidFill>
                  </a:ln>
                  <a:solidFill>
                    <a:srgbClr val="FFC000"/>
                  </a:solidFill>
                  <a:effectLst/>
                </a:rPr>
                <a:t>change</a:t>
              </a:r>
            </a:p>
          </p:txBody>
        </p:sp>
        <p:pic>
          <p:nvPicPr>
            <p:cNvPr id="16398" name="Picture 14" descr="C:\devel\workspace\giperception\talk\tomkitchen\large\giperception-slides-vpl-c0.04.png"/>
            <p:cNvPicPr>
              <a:picLocks noChangeAspect="1" noChangeArrowheads="1"/>
            </p:cNvPicPr>
            <p:nvPr/>
          </p:nvPicPr>
          <p:blipFill>
            <a:blip r:embed="rId4" cstate="print"/>
            <a:srcRect l="30000" r="13125"/>
            <a:stretch>
              <a:fillRect/>
            </a:stretch>
          </p:blipFill>
          <p:spPr bwMode="auto">
            <a:xfrm>
              <a:off x="4838653" y="1371600"/>
              <a:ext cx="2981739" cy="3931920"/>
            </a:xfrm>
            <a:prstGeom prst="rect">
              <a:avLst/>
            </a:prstGeom>
            <a:noFill/>
            <a:ln>
              <a:solidFill>
                <a:schemeClr val="tx1"/>
              </a:solidFill>
            </a:ln>
            <a:effectLst>
              <a:outerShdw blurRad="50800" dist="38100" dir="13500000" algn="br" rotWithShape="0">
                <a:prstClr val="black">
                  <a:alpha val="40000"/>
                </a:prstClr>
              </a:outerShdw>
            </a:effectLst>
          </p:spPr>
        </p:pic>
        <p:sp>
          <p:nvSpPr>
            <p:cNvPr id="12" name="Text Box 9"/>
            <p:cNvSpPr txBox="1">
              <a:spLocks noChangeArrowheads="1"/>
            </p:cNvSpPr>
            <p:nvPr/>
          </p:nvSpPr>
          <p:spPr bwMode="auto">
            <a:xfrm>
              <a:off x="4838654" y="1295400"/>
              <a:ext cx="2971800" cy="523220"/>
            </a:xfrm>
            <a:prstGeom prst="rect">
              <a:avLst/>
            </a:prstGeom>
            <a:noFill/>
            <a:ln w="9525">
              <a:noFill/>
              <a:miter lim="800000"/>
              <a:headEnd/>
              <a:tailEnd/>
            </a:ln>
            <a:effectLst/>
          </p:spPr>
          <p:txBody>
            <a:bodyPr wrap="square" lIns="0" rIns="0">
              <a:spAutoFit/>
            </a:bodyPr>
            <a:lstStyle/>
            <a:p>
              <a:pPr algn="ctr" defTabSz="812800">
                <a:defRPr/>
              </a:pP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rPr>
                <a:t>VPLs w/ clamping</a:t>
              </a:r>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endParaRPr>
            </a:p>
          </p:txBody>
        </p:sp>
      </p:grpSp>
      <p:sp>
        <p:nvSpPr>
          <p:cNvPr id="14" name="Text Box 9"/>
          <p:cNvSpPr txBox="1">
            <a:spLocks noChangeArrowheads="1"/>
          </p:cNvSpPr>
          <p:nvPr/>
        </p:nvSpPr>
        <p:spPr bwMode="auto">
          <a:xfrm>
            <a:off x="3048000" y="1219200"/>
            <a:ext cx="2971800" cy="523220"/>
          </a:xfrm>
          <a:prstGeom prst="rect">
            <a:avLst/>
          </a:prstGeom>
          <a:noFill/>
          <a:ln w="9525">
            <a:noFill/>
            <a:miter lim="800000"/>
            <a:headEnd/>
            <a:tailEnd/>
          </a:ln>
          <a:effectLst/>
        </p:spPr>
        <p:txBody>
          <a:bodyPr wrap="square">
            <a:spAutoFit/>
          </a:bodyPr>
          <a:lstStyle/>
          <a:p>
            <a:pPr algn="ctr" defTabSz="812800">
              <a:defRPr/>
            </a:pP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rPr>
              <a:t>GI reference</a:t>
            </a:r>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endParaRPr>
          </a:p>
        </p:txBody>
      </p:sp>
      <p:grpSp>
        <p:nvGrpSpPr>
          <p:cNvPr id="4" name="Group 16"/>
          <p:cNvGrpSpPr/>
          <p:nvPr/>
        </p:nvGrpSpPr>
        <p:grpSpPr>
          <a:xfrm>
            <a:off x="0" y="1219200"/>
            <a:ext cx="2981761" cy="4724400"/>
            <a:chOff x="2019300" y="1219200"/>
            <a:chExt cx="2981761" cy="4724400"/>
          </a:xfrm>
        </p:grpSpPr>
        <p:sp>
          <p:nvSpPr>
            <p:cNvPr id="16394" name="TextBox 11"/>
            <p:cNvSpPr txBox="1">
              <a:spLocks noChangeArrowheads="1"/>
            </p:cNvSpPr>
            <p:nvPr/>
          </p:nvSpPr>
          <p:spPr bwMode="auto">
            <a:xfrm>
              <a:off x="2019300" y="5374213"/>
              <a:ext cx="2971800" cy="569387"/>
            </a:xfrm>
            <a:prstGeom prst="rect">
              <a:avLst/>
            </a:prstGeom>
            <a:noFill/>
            <a:ln w="9525">
              <a:noFill/>
              <a:miter lim="800000"/>
              <a:headEnd/>
              <a:tailEnd/>
            </a:ln>
          </p:spPr>
          <p:txBody>
            <a:bodyPr wrap="square">
              <a:spAutoFit/>
            </a:bodyPr>
            <a:lstStyle/>
            <a:p>
              <a:pPr algn="ctr"/>
              <a:r>
                <a:rPr lang="en-US" sz="3100" b="1" dirty="0" smtClean="0">
                  <a:ln>
                    <a:solidFill>
                      <a:srgbClr val="FFC000"/>
                    </a:solidFill>
                  </a:ln>
                  <a:solidFill>
                    <a:srgbClr val="FFC000"/>
                  </a:solidFill>
                  <a:effectLst/>
                </a:rPr>
                <a:t>artifacts</a:t>
              </a:r>
            </a:p>
          </p:txBody>
        </p:sp>
        <p:pic>
          <p:nvPicPr>
            <p:cNvPr id="2" name="Picture 13" descr="C:\devel\workspace\giperception\talk\tomkitchen\large\giperception-slides-vpl-c0.png"/>
            <p:cNvPicPr>
              <a:picLocks noChangeAspect="1" noChangeArrowheads="1"/>
            </p:cNvPicPr>
            <p:nvPr/>
          </p:nvPicPr>
          <p:blipFill>
            <a:blip r:embed="rId5" cstate="print"/>
            <a:srcRect l="30000" r="13125"/>
            <a:stretch>
              <a:fillRect/>
            </a:stretch>
          </p:blipFill>
          <p:spPr bwMode="auto">
            <a:xfrm>
              <a:off x="2019320" y="1295400"/>
              <a:ext cx="2981741" cy="3931920"/>
            </a:xfrm>
            <a:prstGeom prst="rect">
              <a:avLst/>
            </a:prstGeom>
            <a:noFill/>
            <a:ln>
              <a:solidFill>
                <a:schemeClr val="tx1"/>
              </a:solidFill>
            </a:ln>
            <a:effectLst>
              <a:outerShdw blurRad="50800" dist="38100" dir="18900000" algn="bl" rotWithShape="0">
                <a:prstClr val="black">
                  <a:alpha val="40000"/>
                </a:prstClr>
              </a:outerShdw>
            </a:effectLst>
          </p:spPr>
        </p:pic>
        <p:sp>
          <p:nvSpPr>
            <p:cNvPr id="13" name="Text Box 9"/>
            <p:cNvSpPr txBox="1">
              <a:spLocks noChangeArrowheads="1"/>
            </p:cNvSpPr>
            <p:nvPr/>
          </p:nvSpPr>
          <p:spPr bwMode="auto">
            <a:xfrm>
              <a:off x="2019300" y="1219200"/>
              <a:ext cx="2971800" cy="523220"/>
            </a:xfrm>
            <a:prstGeom prst="rect">
              <a:avLst/>
            </a:prstGeom>
            <a:noFill/>
            <a:ln w="9525">
              <a:noFill/>
              <a:miter lim="800000"/>
              <a:headEnd/>
              <a:tailEnd/>
            </a:ln>
            <a:effectLst/>
          </p:spPr>
          <p:txBody>
            <a:bodyPr wrap="square">
              <a:spAutoFit/>
            </a:bodyPr>
            <a:lstStyle/>
            <a:p>
              <a:pPr algn="ctr" defTabSz="812800">
                <a:defRPr/>
              </a:pP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rPr>
                <a:t>VPL</a:t>
              </a:r>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endParaRPr>
            </a:p>
          </p:txBody>
        </p:sp>
      </p:grpSp>
      <p:sp>
        <p:nvSpPr>
          <p:cNvPr id="16" name="Slide Number Placeholder 2"/>
          <p:cNvSpPr>
            <a:spLocks noGrp="1"/>
          </p:cNvSpPr>
          <p:nvPr>
            <p:ph type="sldNum" sz="quarter" idx="11"/>
          </p:nvPr>
        </p:nvSpPr>
        <p:spPr>
          <a:xfrm>
            <a:off x="7010400" y="6477000"/>
            <a:ext cx="2133600" cy="381000"/>
          </a:xfrm>
        </p:spPr>
        <p:txBody>
          <a:bodyPr/>
          <a:lstStyle/>
          <a:p>
            <a:pPr>
              <a:defRPr/>
            </a:pPr>
            <a:fld id="{436069EF-2218-4AB1-8D37-562BB864C219}" type="slidenum">
              <a:rPr lang="en-US" smtClean="0">
                <a:solidFill>
                  <a:srgbClr val="FFFFFF"/>
                </a:solidFill>
              </a:rPr>
              <a:pPr>
                <a:defRPr/>
              </a:pPr>
              <a:t>14</a:t>
            </a:fld>
            <a:endParaRPr lang="en-US" dirty="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856" y="1428750"/>
            <a:ext cx="8142288" cy="857250"/>
          </a:xfrm>
        </p:spPr>
        <p:txBody>
          <a:bodyPr/>
          <a:lstStyle/>
          <a:p>
            <a:r>
              <a:rPr lang="en-US" b="1" dirty="0" smtClean="0"/>
              <a:t/>
            </a:r>
            <a:br>
              <a:rPr lang="en-US" b="1" dirty="0" smtClean="0"/>
            </a:br>
            <a:r>
              <a:rPr lang="en-US" b="1" dirty="0" smtClean="0"/>
              <a:t/>
            </a:r>
            <a:br>
              <a:rPr lang="en-US" b="1" dirty="0" smtClean="0"/>
            </a:br>
            <a:r>
              <a:rPr lang="en-US" b="1" dirty="0" smtClean="0"/>
              <a:t>Virtual Spherical Lights</a:t>
            </a:r>
            <a:endParaRPr lang="en-US" b="1" dirty="0"/>
          </a:p>
        </p:txBody>
      </p:sp>
      <p:sp>
        <p:nvSpPr>
          <p:cNvPr id="4" name="Rectangle 3"/>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Title 1"/>
          <p:cNvSpPr txBox="1">
            <a:spLocks/>
          </p:cNvSpPr>
          <p:nvPr/>
        </p:nvSpPr>
        <p:spPr bwMode="auto">
          <a:xfrm>
            <a:off x="0" y="685800"/>
            <a:ext cx="9144000" cy="1470025"/>
          </a:xfrm>
          <a:prstGeom prst="rect">
            <a:avLst/>
          </a:prstGeom>
          <a:noFill/>
          <a:ln w="9525">
            <a:noFill/>
            <a:miter lim="800000"/>
            <a:headEnd/>
            <a:tailEnd/>
          </a:ln>
        </p:spPr>
        <p:txBody>
          <a:bodyPr vert="horz" wrap="square" lIns="91429" tIns="45715" rIns="91429" bIns="45715" numCol="1" anchor="t"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0" cap="none" spc="0" normalizeH="0" baseline="0" noProof="0" dirty="0">
              <a:ln>
                <a:noFill/>
              </a:ln>
              <a:solidFill>
                <a:schemeClr val="tx1"/>
              </a:solidFill>
              <a:effectLst/>
              <a:uLnTx/>
              <a:uFillTx/>
              <a:latin typeface="+mj-lt"/>
              <a:ea typeface="+mj-ea"/>
              <a:cs typeface="+mj-cs"/>
            </a:endParaRPr>
          </a:p>
        </p:txBody>
      </p:sp>
      <p:sp>
        <p:nvSpPr>
          <p:cNvPr id="8" name="Subtitle 7"/>
          <p:cNvSpPr>
            <a:spLocks noGrp="1"/>
          </p:cNvSpPr>
          <p:nvPr>
            <p:ph type="subTitle" idx="1"/>
          </p:nvPr>
        </p:nvSpPr>
        <p:spPr>
          <a:xfrm>
            <a:off x="723900" y="4800600"/>
            <a:ext cx="7696200" cy="838200"/>
          </a:xfrm>
        </p:spPr>
        <p:txBody>
          <a:bodyPr/>
          <a:lstStyle/>
          <a:p>
            <a:r>
              <a:rPr lang="en-US" dirty="0" smtClean="0"/>
              <a:t>Ha</a:t>
            </a:r>
            <a:r>
              <a:rPr lang="cs-CZ" dirty="0" smtClean="0"/>
              <a:t>šan, Křivánek </a:t>
            </a:r>
            <a:r>
              <a:rPr lang="en-US" dirty="0" smtClean="0"/>
              <a:t>&amp; </a:t>
            </a:r>
            <a:r>
              <a:rPr lang="en-US" dirty="0" err="1" smtClean="0"/>
              <a:t>Bala</a:t>
            </a:r>
            <a:r>
              <a:rPr lang="en-US" dirty="0" smtClean="0"/>
              <a:t>, SIGGRAPH Asia 2009</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Cosine-weighted BRDF lobe at the VPL location</a:t>
            </a:r>
            <a:endParaRPr lang="en-US" dirty="0"/>
          </a:p>
        </p:txBody>
      </p:sp>
      <p:sp>
        <p:nvSpPr>
          <p:cNvPr id="3" name="Title 2"/>
          <p:cNvSpPr>
            <a:spLocks noGrp="1"/>
          </p:cNvSpPr>
          <p:nvPr>
            <p:ph type="title"/>
          </p:nvPr>
        </p:nvSpPr>
        <p:spPr/>
        <p:txBody>
          <a:bodyPr/>
          <a:lstStyle/>
          <a:p>
            <a:r>
              <a:rPr lang="en-US" dirty="0" smtClean="0"/>
              <a:t>Emission distribution of a VPL</a:t>
            </a:r>
            <a:endParaRPr lang="en-US" dirty="0"/>
          </a:p>
        </p:txBody>
      </p:sp>
      <p:sp>
        <p:nvSpPr>
          <p:cNvPr id="5" name="Slide Number Placeholder 4"/>
          <p:cNvSpPr>
            <a:spLocks noGrp="1"/>
          </p:cNvSpPr>
          <p:nvPr>
            <p:ph type="sldNum" sz="quarter" idx="11"/>
          </p:nvPr>
        </p:nvSpPr>
        <p:spPr>
          <a:xfrm>
            <a:off x="7010402" y="6477000"/>
            <a:ext cx="2133600" cy="381000"/>
          </a:xfrm>
        </p:spPr>
        <p:txBody>
          <a:bodyPr/>
          <a:lstStyle/>
          <a:p>
            <a:pPr>
              <a:defRPr/>
            </a:pPr>
            <a:fld id="{436069EF-2218-4AB1-8D37-562BB864C219}" type="slidenum">
              <a:rPr lang="en-US" smtClean="0">
                <a:solidFill>
                  <a:srgbClr val="FFFFFF"/>
                </a:solidFill>
              </a:rPr>
              <a:pPr>
                <a:defRPr/>
              </a:pPr>
              <a:t>16</a:t>
            </a:fld>
            <a:endParaRPr lang="en-US" dirty="0">
              <a:solidFill>
                <a:srgbClr val="FFFFFF"/>
              </a:solidFill>
            </a:endParaRPr>
          </a:p>
        </p:txBody>
      </p:sp>
      <p:sp>
        <p:nvSpPr>
          <p:cNvPr id="8" name="Line 8"/>
          <p:cNvSpPr>
            <a:spLocks noChangeShapeType="1"/>
          </p:cNvSpPr>
          <p:nvPr/>
        </p:nvSpPr>
        <p:spPr bwMode="auto">
          <a:xfrm rot="19991274" flipH="1">
            <a:off x="3992403" y="5641687"/>
            <a:ext cx="3731429" cy="8802"/>
          </a:xfrm>
          <a:prstGeom prst="line">
            <a:avLst/>
          </a:prstGeom>
          <a:noFill/>
          <a:ln w="57150">
            <a:solidFill>
              <a:schemeClr val="tx1"/>
            </a:solidFill>
            <a:round/>
            <a:headEnd/>
            <a:tailEnd/>
          </a:ln>
        </p:spPr>
        <p:txBody>
          <a:bodyPr wrap="none"/>
          <a:lstStyle/>
          <a:p>
            <a:endParaRPr lang="en-US"/>
          </a:p>
        </p:txBody>
      </p:sp>
      <p:grpSp>
        <p:nvGrpSpPr>
          <p:cNvPr id="4" name="Skupina 21"/>
          <p:cNvGrpSpPr/>
          <p:nvPr/>
        </p:nvGrpSpPr>
        <p:grpSpPr>
          <a:xfrm>
            <a:off x="228600" y="1776647"/>
            <a:ext cx="6551065" cy="2906963"/>
            <a:chOff x="228600" y="1776647"/>
            <a:chExt cx="6551065" cy="2906963"/>
          </a:xfrm>
        </p:grpSpPr>
        <p:sp>
          <p:nvSpPr>
            <p:cNvPr id="38" name="Freeform 37"/>
            <p:cNvSpPr/>
            <p:nvPr/>
          </p:nvSpPr>
          <p:spPr bwMode="auto">
            <a:xfrm rot="1521427">
              <a:off x="1031359" y="1776647"/>
              <a:ext cx="5748306" cy="2906963"/>
            </a:xfrm>
            <a:custGeom>
              <a:avLst/>
              <a:gdLst>
                <a:gd name="connsiteX0" fmla="*/ 917275 w 1802920"/>
                <a:gd name="connsiteY0" fmla="*/ 1777042 h 1779917"/>
                <a:gd name="connsiteX1" fmla="*/ 1797169 w 1802920"/>
                <a:gd name="connsiteY1" fmla="*/ 940280 h 1779917"/>
                <a:gd name="connsiteX2" fmla="*/ 951781 w 1802920"/>
                <a:gd name="connsiteY2" fmla="*/ 86264 h 1779917"/>
                <a:gd name="connsiteX3" fmla="*/ 278920 w 1802920"/>
                <a:gd name="connsiteY3" fmla="*/ 422695 h 1779917"/>
                <a:gd name="connsiteX4" fmla="*/ 106392 w 1802920"/>
                <a:gd name="connsiteY4" fmla="*/ 957532 h 1779917"/>
                <a:gd name="connsiteX5" fmla="*/ 917275 w 1802920"/>
                <a:gd name="connsiteY5" fmla="*/ 1777042 h 1779917"/>
                <a:gd name="connsiteX0" fmla="*/ 917275 w 1810109"/>
                <a:gd name="connsiteY0" fmla="*/ 1777042 h 1779917"/>
                <a:gd name="connsiteX1" fmla="*/ 1797169 w 1810109"/>
                <a:gd name="connsiteY1" fmla="*/ 940280 h 1779917"/>
                <a:gd name="connsiteX2" fmla="*/ 951781 w 1810109"/>
                <a:gd name="connsiteY2" fmla="*/ 86264 h 1779917"/>
                <a:gd name="connsiteX3" fmla="*/ 278920 w 1810109"/>
                <a:gd name="connsiteY3" fmla="*/ 422695 h 1779917"/>
                <a:gd name="connsiteX4" fmla="*/ 106392 w 1810109"/>
                <a:gd name="connsiteY4" fmla="*/ 957532 h 1779917"/>
                <a:gd name="connsiteX5" fmla="*/ 917275 w 1810109"/>
                <a:gd name="connsiteY5" fmla="*/ 1777042 h 1779917"/>
                <a:gd name="connsiteX0" fmla="*/ 917275 w 1810109"/>
                <a:gd name="connsiteY0" fmla="*/ 1695091 h 1697966"/>
                <a:gd name="connsiteX1" fmla="*/ 1797169 w 1810109"/>
                <a:gd name="connsiteY1" fmla="*/ 858329 h 1697966"/>
                <a:gd name="connsiteX2" fmla="*/ 951781 w 1810109"/>
                <a:gd name="connsiteY2" fmla="*/ 4313 h 1697966"/>
                <a:gd name="connsiteX3" fmla="*/ 278920 w 1810109"/>
                <a:gd name="connsiteY3" fmla="*/ 340744 h 1697966"/>
                <a:gd name="connsiteX4" fmla="*/ 106392 w 1810109"/>
                <a:gd name="connsiteY4" fmla="*/ 875581 h 1697966"/>
                <a:gd name="connsiteX5" fmla="*/ 917275 w 1810109"/>
                <a:gd name="connsiteY5" fmla="*/ 1695091 h 1697966"/>
                <a:gd name="connsiteX0" fmla="*/ 917275 w 1810109"/>
                <a:gd name="connsiteY0" fmla="*/ 1695091 h 1718095"/>
                <a:gd name="connsiteX1" fmla="*/ 1797169 w 1810109"/>
                <a:gd name="connsiteY1" fmla="*/ 858329 h 1718095"/>
                <a:gd name="connsiteX2" fmla="*/ 951781 w 1810109"/>
                <a:gd name="connsiteY2" fmla="*/ 4313 h 1718095"/>
                <a:gd name="connsiteX3" fmla="*/ 278920 w 1810109"/>
                <a:gd name="connsiteY3" fmla="*/ 340744 h 1718095"/>
                <a:gd name="connsiteX4" fmla="*/ 106392 w 1810109"/>
                <a:gd name="connsiteY4" fmla="*/ 875581 h 1718095"/>
                <a:gd name="connsiteX5" fmla="*/ 917275 w 1810109"/>
                <a:gd name="connsiteY5" fmla="*/ 1695091 h 1718095"/>
                <a:gd name="connsiteX0" fmla="*/ 822385 w 1715219"/>
                <a:gd name="connsiteY0" fmla="*/ 1695091 h 1718095"/>
                <a:gd name="connsiteX1" fmla="*/ 1702279 w 1715219"/>
                <a:gd name="connsiteY1" fmla="*/ 858329 h 1718095"/>
                <a:gd name="connsiteX2" fmla="*/ 856891 w 1715219"/>
                <a:gd name="connsiteY2" fmla="*/ 4313 h 1718095"/>
                <a:gd name="connsiteX3" fmla="*/ 184030 w 1715219"/>
                <a:gd name="connsiteY3" fmla="*/ 340744 h 1718095"/>
                <a:gd name="connsiteX4" fmla="*/ 11502 w 1715219"/>
                <a:gd name="connsiteY4" fmla="*/ 875581 h 1718095"/>
                <a:gd name="connsiteX5" fmla="*/ 822385 w 1715219"/>
                <a:gd name="connsiteY5" fmla="*/ 1695091 h 1718095"/>
                <a:gd name="connsiteX0" fmla="*/ 825260 w 1718094"/>
                <a:gd name="connsiteY0" fmla="*/ 1695091 h 1718095"/>
                <a:gd name="connsiteX1" fmla="*/ 1705154 w 1718094"/>
                <a:gd name="connsiteY1" fmla="*/ 858329 h 1718095"/>
                <a:gd name="connsiteX2" fmla="*/ 859766 w 1718094"/>
                <a:gd name="connsiteY2" fmla="*/ 4313 h 1718095"/>
                <a:gd name="connsiteX3" fmla="*/ 186905 w 1718094"/>
                <a:gd name="connsiteY3" fmla="*/ 340744 h 1718095"/>
                <a:gd name="connsiteX4" fmla="*/ 14377 w 1718094"/>
                <a:gd name="connsiteY4" fmla="*/ 875581 h 1718095"/>
                <a:gd name="connsiteX5" fmla="*/ 825260 w 1718094"/>
                <a:gd name="connsiteY5" fmla="*/ 1695091 h 1718095"/>
                <a:gd name="connsiteX0" fmla="*/ 825260 w 1718094"/>
                <a:gd name="connsiteY0" fmla="*/ 1695091 h 1718095"/>
                <a:gd name="connsiteX1" fmla="*/ 1705154 w 1718094"/>
                <a:gd name="connsiteY1" fmla="*/ 858329 h 1718095"/>
                <a:gd name="connsiteX2" fmla="*/ 859766 w 1718094"/>
                <a:gd name="connsiteY2" fmla="*/ 4313 h 1718095"/>
                <a:gd name="connsiteX3" fmla="*/ 186905 w 1718094"/>
                <a:gd name="connsiteY3" fmla="*/ 340744 h 1718095"/>
                <a:gd name="connsiteX4" fmla="*/ 14377 w 1718094"/>
                <a:gd name="connsiteY4" fmla="*/ 875581 h 1718095"/>
                <a:gd name="connsiteX5" fmla="*/ 825260 w 1718094"/>
                <a:gd name="connsiteY5" fmla="*/ 1695091 h 1718095"/>
                <a:gd name="connsiteX0" fmla="*/ 825260 w 1718094"/>
                <a:gd name="connsiteY0" fmla="*/ 1691321 h 1714325"/>
                <a:gd name="connsiteX1" fmla="*/ 1705154 w 1718094"/>
                <a:gd name="connsiteY1" fmla="*/ 854559 h 1714325"/>
                <a:gd name="connsiteX2" fmla="*/ 859766 w 1718094"/>
                <a:gd name="connsiteY2" fmla="*/ 543 h 1714325"/>
                <a:gd name="connsiteX3" fmla="*/ 186905 w 1718094"/>
                <a:gd name="connsiteY3" fmla="*/ 336974 h 1714325"/>
                <a:gd name="connsiteX4" fmla="*/ 14377 w 1718094"/>
                <a:gd name="connsiteY4" fmla="*/ 871811 h 1714325"/>
                <a:gd name="connsiteX5" fmla="*/ 825260 w 1718094"/>
                <a:gd name="connsiteY5" fmla="*/ 1691321 h 1714325"/>
                <a:gd name="connsiteX0" fmla="*/ 819229 w 1712063"/>
                <a:gd name="connsiteY0" fmla="*/ 1691321 h 1714325"/>
                <a:gd name="connsiteX1" fmla="*/ 1699123 w 1712063"/>
                <a:gd name="connsiteY1" fmla="*/ 854559 h 1714325"/>
                <a:gd name="connsiteX2" fmla="*/ 853735 w 1712063"/>
                <a:gd name="connsiteY2" fmla="*/ 543 h 1714325"/>
                <a:gd name="connsiteX3" fmla="*/ 180874 w 1712063"/>
                <a:gd name="connsiteY3" fmla="*/ 336974 h 1714325"/>
                <a:gd name="connsiteX4" fmla="*/ 8346 w 1712063"/>
                <a:gd name="connsiteY4" fmla="*/ 871811 h 1714325"/>
                <a:gd name="connsiteX5" fmla="*/ 819229 w 1712063"/>
                <a:gd name="connsiteY5" fmla="*/ 1691321 h 1714325"/>
                <a:gd name="connsiteX0" fmla="*/ 3406570 w 4299404"/>
                <a:gd name="connsiteY0" fmla="*/ 2961193 h 2984197"/>
                <a:gd name="connsiteX1" fmla="*/ 4286464 w 4299404"/>
                <a:gd name="connsiteY1" fmla="*/ 2124431 h 2984197"/>
                <a:gd name="connsiteX2" fmla="*/ 3441076 w 4299404"/>
                <a:gd name="connsiteY2" fmla="*/ 1270415 h 2984197"/>
                <a:gd name="connsiteX3" fmla="*/ 2768215 w 4299404"/>
                <a:gd name="connsiteY3" fmla="*/ 1606846 h 2984197"/>
                <a:gd name="connsiteX4" fmla="*/ 2595687 w 4299404"/>
                <a:gd name="connsiteY4" fmla="*/ 2141683 h 2984197"/>
                <a:gd name="connsiteX5" fmla="*/ 3406570 w 4299404"/>
                <a:gd name="connsiteY5" fmla="*/ 2961193 h 2984197"/>
                <a:gd name="connsiteX0" fmla="*/ 5698531 w 6591365"/>
                <a:gd name="connsiteY0" fmla="*/ 2985183 h 3008187"/>
                <a:gd name="connsiteX1" fmla="*/ 6578425 w 6591365"/>
                <a:gd name="connsiteY1" fmla="*/ 2148421 h 3008187"/>
                <a:gd name="connsiteX2" fmla="*/ 5733037 w 6591365"/>
                <a:gd name="connsiteY2" fmla="*/ 1294405 h 3008187"/>
                <a:gd name="connsiteX3" fmla="*/ 5060176 w 6591365"/>
                <a:gd name="connsiteY3" fmla="*/ 1630836 h 3008187"/>
                <a:gd name="connsiteX4" fmla="*/ 4887648 w 6591365"/>
                <a:gd name="connsiteY4" fmla="*/ 2165673 h 3008187"/>
                <a:gd name="connsiteX5" fmla="*/ 5698531 w 6591365"/>
                <a:gd name="connsiteY5" fmla="*/ 2985183 h 3008187"/>
                <a:gd name="connsiteX0" fmla="*/ 5698531 w 6591365"/>
                <a:gd name="connsiteY0" fmla="*/ 3602639 h 3625643"/>
                <a:gd name="connsiteX1" fmla="*/ 6578425 w 6591365"/>
                <a:gd name="connsiteY1" fmla="*/ 2765877 h 3625643"/>
                <a:gd name="connsiteX2" fmla="*/ 5733037 w 6591365"/>
                <a:gd name="connsiteY2" fmla="*/ 1911861 h 3625643"/>
                <a:gd name="connsiteX3" fmla="*/ 5060176 w 6591365"/>
                <a:gd name="connsiteY3" fmla="*/ 2248292 h 3625643"/>
                <a:gd name="connsiteX4" fmla="*/ 4887648 w 6591365"/>
                <a:gd name="connsiteY4" fmla="*/ 2783129 h 3625643"/>
                <a:gd name="connsiteX5" fmla="*/ 5698531 w 6591365"/>
                <a:gd name="connsiteY5" fmla="*/ 3602639 h 3625643"/>
                <a:gd name="connsiteX0" fmla="*/ 5698531 w 6591365"/>
                <a:gd name="connsiteY0" fmla="*/ 2985183 h 3008187"/>
                <a:gd name="connsiteX1" fmla="*/ 6578425 w 6591365"/>
                <a:gd name="connsiteY1" fmla="*/ 2148421 h 3008187"/>
                <a:gd name="connsiteX2" fmla="*/ 5733037 w 6591365"/>
                <a:gd name="connsiteY2" fmla="*/ 1294405 h 3008187"/>
                <a:gd name="connsiteX3" fmla="*/ 5060176 w 6591365"/>
                <a:gd name="connsiteY3" fmla="*/ 1630836 h 3008187"/>
                <a:gd name="connsiteX4" fmla="*/ 4887648 w 6591365"/>
                <a:gd name="connsiteY4" fmla="*/ 2165673 h 3008187"/>
                <a:gd name="connsiteX5" fmla="*/ 5698531 w 6591365"/>
                <a:gd name="connsiteY5" fmla="*/ 2985183 h 3008187"/>
                <a:gd name="connsiteX0" fmla="*/ 5698531 w 6591365"/>
                <a:gd name="connsiteY0" fmla="*/ 2985183 h 3008187"/>
                <a:gd name="connsiteX1" fmla="*/ 6578425 w 6591365"/>
                <a:gd name="connsiteY1" fmla="*/ 2148421 h 3008187"/>
                <a:gd name="connsiteX2" fmla="*/ 5733037 w 6591365"/>
                <a:gd name="connsiteY2" fmla="*/ 1294405 h 3008187"/>
                <a:gd name="connsiteX3" fmla="*/ 5060176 w 6591365"/>
                <a:gd name="connsiteY3" fmla="*/ 1630836 h 3008187"/>
                <a:gd name="connsiteX4" fmla="*/ 4887648 w 6591365"/>
                <a:gd name="connsiteY4" fmla="*/ 2165673 h 3008187"/>
                <a:gd name="connsiteX5" fmla="*/ 5698531 w 6591365"/>
                <a:gd name="connsiteY5" fmla="*/ 2985183 h 3008187"/>
                <a:gd name="connsiteX0" fmla="*/ 4096470 w 4989304"/>
                <a:gd name="connsiteY0" fmla="*/ 2495682 h 2518686"/>
                <a:gd name="connsiteX1" fmla="*/ 4976364 w 4989304"/>
                <a:gd name="connsiteY1" fmla="*/ 1658920 h 2518686"/>
                <a:gd name="connsiteX2" fmla="*/ 4130976 w 4989304"/>
                <a:gd name="connsiteY2" fmla="*/ 804904 h 2518686"/>
                <a:gd name="connsiteX3" fmla="*/ 3458115 w 4989304"/>
                <a:gd name="connsiteY3" fmla="*/ 1141335 h 2518686"/>
                <a:gd name="connsiteX4" fmla="*/ 3285587 w 4989304"/>
                <a:gd name="connsiteY4" fmla="*/ 1676172 h 2518686"/>
                <a:gd name="connsiteX5" fmla="*/ 4096470 w 4989304"/>
                <a:gd name="connsiteY5" fmla="*/ 2495682 h 2518686"/>
                <a:gd name="connsiteX0" fmla="*/ 12870426 w 13763260"/>
                <a:gd name="connsiteY0" fmla="*/ 6937183 h 6960187"/>
                <a:gd name="connsiteX1" fmla="*/ 13750320 w 13763260"/>
                <a:gd name="connsiteY1" fmla="*/ 6100421 h 6960187"/>
                <a:gd name="connsiteX2" fmla="*/ 12904932 w 13763260"/>
                <a:gd name="connsiteY2" fmla="*/ 5246405 h 6960187"/>
                <a:gd name="connsiteX3" fmla="*/ 12232071 w 13763260"/>
                <a:gd name="connsiteY3" fmla="*/ 5582836 h 6960187"/>
                <a:gd name="connsiteX4" fmla="*/ 12059543 w 13763260"/>
                <a:gd name="connsiteY4" fmla="*/ 6117673 h 6960187"/>
                <a:gd name="connsiteX5" fmla="*/ 12870426 w 13763260"/>
                <a:gd name="connsiteY5" fmla="*/ 6937183 h 6960187"/>
                <a:gd name="connsiteX0" fmla="*/ 12870426 w 13763260"/>
                <a:gd name="connsiteY0" fmla="*/ 6937183 h 6960187"/>
                <a:gd name="connsiteX1" fmla="*/ 13750320 w 13763260"/>
                <a:gd name="connsiteY1" fmla="*/ 6100421 h 6960187"/>
                <a:gd name="connsiteX2" fmla="*/ 12904932 w 13763260"/>
                <a:gd name="connsiteY2" fmla="*/ 5246405 h 6960187"/>
                <a:gd name="connsiteX3" fmla="*/ 12232071 w 13763260"/>
                <a:gd name="connsiteY3" fmla="*/ 5582836 h 6960187"/>
                <a:gd name="connsiteX4" fmla="*/ 12059543 w 13763260"/>
                <a:gd name="connsiteY4" fmla="*/ 6117673 h 6960187"/>
                <a:gd name="connsiteX5" fmla="*/ 12870426 w 13763260"/>
                <a:gd name="connsiteY5" fmla="*/ 6937183 h 696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260" h="6960187">
                  <a:moveTo>
                    <a:pt x="12870426" y="6937183"/>
                  </a:moveTo>
                  <a:cubicBezTo>
                    <a:pt x="13234173" y="6960187"/>
                    <a:pt x="13763260" y="6619443"/>
                    <a:pt x="13750320" y="6100421"/>
                  </a:cubicBezTo>
                  <a:cubicBezTo>
                    <a:pt x="13737380" y="5581399"/>
                    <a:pt x="13326188" y="5250718"/>
                    <a:pt x="12904932" y="5246405"/>
                  </a:cubicBezTo>
                  <a:cubicBezTo>
                    <a:pt x="12543232" y="5245862"/>
                    <a:pt x="12372969" y="5437625"/>
                    <a:pt x="12232071" y="5582836"/>
                  </a:cubicBezTo>
                  <a:cubicBezTo>
                    <a:pt x="1" y="-1"/>
                    <a:pt x="2038166" y="2867726"/>
                    <a:pt x="12059543" y="6117673"/>
                  </a:cubicBezTo>
                  <a:cubicBezTo>
                    <a:pt x="12099799" y="6579186"/>
                    <a:pt x="12506679" y="6914179"/>
                    <a:pt x="12870426" y="6937183"/>
                  </a:cubicBezTo>
                  <a:close/>
                </a:path>
              </a:pathLst>
            </a:cu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TextovéPole 13"/>
            <p:cNvSpPr txBox="1"/>
            <p:nvPr/>
          </p:nvSpPr>
          <p:spPr>
            <a:xfrm>
              <a:off x="228600" y="3962400"/>
              <a:ext cx="1266693" cy="569387"/>
            </a:xfrm>
            <a:prstGeom prst="rect">
              <a:avLst/>
            </a:prstGeom>
            <a:noFill/>
          </p:spPr>
          <p:txBody>
            <a:bodyPr wrap="none" rtlCol="0">
              <a:spAutoFit/>
            </a:bodyPr>
            <a:lstStyle/>
            <a:p>
              <a:r>
                <a:rPr lang="en-US" sz="3100" dirty="0" smtClean="0"/>
                <a:t>Glossy</a:t>
              </a:r>
              <a:endParaRPr lang="cs-CZ" sz="3100" dirty="0"/>
            </a:p>
          </p:txBody>
        </p:sp>
        <p:cxnSp>
          <p:nvCxnSpPr>
            <p:cNvPr id="16" name="Straight Arrow Connector 26"/>
            <p:cNvCxnSpPr>
              <a:stCxn id="14" idx="3"/>
            </p:cNvCxnSpPr>
            <p:nvPr/>
          </p:nvCxnSpPr>
          <p:spPr bwMode="auto">
            <a:xfrm flipV="1">
              <a:off x="1495293" y="3886200"/>
              <a:ext cx="2467107" cy="36089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6" name="Skupina 20"/>
          <p:cNvGrpSpPr/>
          <p:nvPr/>
        </p:nvGrpSpPr>
        <p:grpSpPr>
          <a:xfrm>
            <a:off x="1981200" y="4933950"/>
            <a:ext cx="4079444" cy="1045637"/>
            <a:chOff x="1981200" y="4933950"/>
            <a:chExt cx="4079444" cy="1045637"/>
          </a:xfrm>
        </p:grpSpPr>
        <p:sp>
          <p:nvSpPr>
            <p:cNvPr id="9" name="Elipsa 8"/>
            <p:cNvSpPr/>
            <p:nvPr/>
          </p:nvSpPr>
          <p:spPr bwMode="auto">
            <a:xfrm>
              <a:off x="5365750" y="4933950"/>
              <a:ext cx="694894" cy="71119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0" name="TextovéPole 9"/>
            <p:cNvSpPr txBox="1"/>
            <p:nvPr/>
          </p:nvSpPr>
          <p:spPr>
            <a:xfrm>
              <a:off x="1981200" y="5410200"/>
              <a:ext cx="1359668" cy="569387"/>
            </a:xfrm>
            <a:prstGeom prst="rect">
              <a:avLst/>
            </a:prstGeom>
            <a:noFill/>
          </p:spPr>
          <p:txBody>
            <a:bodyPr wrap="none" rtlCol="0">
              <a:spAutoFit/>
            </a:bodyPr>
            <a:lstStyle/>
            <a:p>
              <a:r>
                <a:rPr lang="en-US" sz="3100" dirty="0" smtClean="0"/>
                <a:t>Diffuse</a:t>
              </a:r>
              <a:endParaRPr lang="cs-CZ" sz="3100" dirty="0"/>
            </a:p>
          </p:txBody>
        </p:sp>
        <p:cxnSp>
          <p:nvCxnSpPr>
            <p:cNvPr id="11" name="Straight Arrow Connector 26"/>
            <p:cNvCxnSpPr>
              <a:stCxn id="10" idx="3"/>
            </p:cNvCxnSpPr>
            <p:nvPr/>
          </p:nvCxnSpPr>
          <p:spPr bwMode="auto">
            <a:xfrm flipV="1">
              <a:off x="3340868" y="5486400"/>
              <a:ext cx="1916932" cy="20849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17" name="Line 45"/>
          <p:cNvSpPr>
            <a:spLocks noChangeShapeType="1"/>
          </p:cNvSpPr>
          <p:nvPr/>
        </p:nvSpPr>
        <p:spPr bwMode="auto">
          <a:xfrm rot="19991274" flipH="1">
            <a:off x="5118390" y="2166828"/>
            <a:ext cx="916992" cy="3229194"/>
          </a:xfrm>
          <a:prstGeom prst="line">
            <a:avLst/>
          </a:prstGeom>
          <a:noFill/>
          <a:ln w="28575">
            <a:solidFill>
              <a:srgbClr val="FFC000"/>
            </a:solidFill>
            <a:round/>
            <a:headEnd type="none"/>
            <a:tailEnd type="stealth" w="lg" len="lg"/>
          </a:ln>
        </p:spPr>
        <p:txBody>
          <a:bodyPr/>
          <a:lstStyle/>
          <a:p>
            <a:endParaRPr lang="en-US"/>
          </a:p>
        </p:txBody>
      </p:sp>
      <p:sp>
        <p:nvSpPr>
          <p:cNvPr id="29" name="AutoShape 12"/>
          <p:cNvSpPr>
            <a:spLocks noChangeAspect="1" noChangeArrowheads="1"/>
          </p:cNvSpPr>
          <p:nvPr/>
        </p:nvSpPr>
        <p:spPr bwMode="auto">
          <a:xfrm>
            <a:off x="5715000" y="5334000"/>
            <a:ext cx="423084" cy="423084"/>
          </a:xfrm>
          <a:prstGeom prst="sun">
            <a:avLst>
              <a:gd name="adj" fmla="val 33014"/>
            </a:avLst>
          </a:prstGeom>
          <a:solidFill>
            <a:srgbClr val="FFD72D"/>
          </a:solidFill>
          <a:ln w="9525">
            <a:solidFill>
              <a:schemeClr val="tx1"/>
            </a:solidFill>
            <a:miter lim="800000"/>
            <a:headEnd/>
            <a:tailEnd/>
          </a:ln>
          <a:effectLst/>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915400" cy="790574"/>
          </a:xfrm>
        </p:spPr>
        <p:txBody>
          <a:bodyPr>
            <a:noAutofit/>
          </a:bodyPr>
          <a:lstStyle/>
          <a:p>
            <a:r>
              <a:rPr lang="en-US" sz="4000" dirty="0" smtClean="0"/>
              <a:t>Glossy VPL emission: illumination spikes</a:t>
            </a:r>
            <a:br>
              <a:rPr lang="en-US" sz="4000" dirty="0" smtClean="0"/>
            </a:br>
            <a:endParaRPr lang="en-US" sz="4000" dirty="0"/>
          </a:p>
        </p:txBody>
      </p:sp>
      <p:pic>
        <p:nvPicPr>
          <p:cNvPr id="1026" name="Picture 2" descr="C:\Users\milos\Desktop\kitchen1.jpg"/>
          <p:cNvPicPr>
            <a:picLocks noChangeAspect="1" noChangeArrowheads="1"/>
          </p:cNvPicPr>
          <p:nvPr/>
        </p:nvPicPr>
        <p:blipFill>
          <a:blip r:embed="rId3" cstate="print">
            <a:lum/>
          </a:blip>
          <a:srcRect/>
          <a:stretch>
            <a:fillRect/>
          </a:stretch>
        </p:blipFill>
        <p:spPr bwMode="auto">
          <a:xfrm>
            <a:off x="1463040" y="1188720"/>
            <a:ext cx="6096000" cy="4572000"/>
          </a:xfrm>
          <a:prstGeom prst="rect">
            <a:avLst/>
          </a:prstGeom>
          <a:ln w="12700">
            <a:solidFill>
              <a:schemeClr val="tx1"/>
            </a:solidFill>
          </a:ln>
          <a:effectLst/>
        </p:spPr>
        <p:style>
          <a:lnRef idx="2">
            <a:schemeClr val="accent3"/>
          </a:lnRef>
          <a:fillRef idx="1">
            <a:schemeClr val="lt1"/>
          </a:fillRef>
          <a:effectRef idx="0">
            <a:schemeClr val="accent3"/>
          </a:effectRef>
          <a:fontRef idx="minor">
            <a:schemeClr val="dk1"/>
          </a:fontRef>
        </p:style>
      </p:pic>
      <p:sp>
        <p:nvSpPr>
          <p:cNvPr id="5" name="Oval 4"/>
          <p:cNvSpPr/>
          <p:nvPr/>
        </p:nvSpPr>
        <p:spPr bwMode="auto">
          <a:xfrm>
            <a:off x="1981200" y="1447800"/>
            <a:ext cx="1295400" cy="457200"/>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6705600" y="1752600"/>
            <a:ext cx="685800" cy="1066800"/>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457200" y="5791200"/>
            <a:ext cx="8153400" cy="1077218"/>
          </a:xfrm>
          <a:prstGeom prst="rect">
            <a:avLst/>
          </a:prstGeom>
          <a:noFill/>
        </p:spPr>
        <p:txBody>
          <a:bodyPr wrap="square" rtlCol="0">
            <a:spAutoFit/>
          </a:bodyPr>
          <a:lstStyle/>
          <a:p>
            <a:r>
              <a:rPr lang="en-US" sz="3100" dirty="0" smtClean="0"/>
              <a:t>Common solution: </a:t>
            </a:r>
            <a:br>
              <a:rPr lang="en-US" sz="3100" dirty="0" smtClean="0"/>
            </a:br>
            <a:r>
              <a:rPr lang="en-US" sz="3100" dirty="0" smtClean="0"/>
              <a:t>                           Only </a:t>
            </a:r>
            <a:r>
              <a:rPr lang="en-US" sz="3100" b="1" dirty="0" smtClean="0">
                <a:solidFill>
                  <a:srgbClr val="FFC000"/>
                </a:solidFill>
              </a:rPr>
              <a:t>diffuse</a:t>
            </a:r>
            <a:r>
              <a:rPr lang="en-US" sz="3100" dirty="0" smtClean="0"/>
              <a:t> BRDF at light location</a:t>
            </a:r>
            <a:endParaRPr lang="en-US" sz="3100" dirty="0"/>
          </a:p>
        </p:txBody>
      </p:sp>
      <p:sp>
        <p:nvSpPr>
          <p:cNvPr id="9" name="Slide Number Placeholder 8"/>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17</a:t>
            </a:fld>
            <a:endParaRPr lang="en-US" dirty="0">
              <a:solidFill>
                <a:srgbClr val="FFFFFF"/>
              </a:solidFill>
            </a:endParaRPr>
          </a:p>
        </p:txBody>
      </p:sp>
      <p:grpSp>
        <p:nvGrpSpPr>
          <p:cNvPr id="2" name="Skupina 7"/>
          <p:cNvGrpSpPr/>
          <p:nvPr/>
        </p:nvGrpSpPr>
        <p:grpSpPr>
          <a:xfrm>
            <a:off x="-256236" y="2971800"/>
            <a:ext cx="1608176" cy="956484"/>
            <a:chOff x="1031359" y="1776647"/>
            <a:chExt cx="6692473" cy="3980437"/>
          </a:xfrm>
        </p:grpSpPr>
        <p:sp>
          <p:nvSpPr>
            <p:cNvPr id="12" name="Line 45"/>
            <p:cNvSpPr>
              <a:spLocks noChangeShapeType="1"/>
            </p:cNvSpPr>
            <p:nvPr/>
          </p:nvSpPr>
          <p:spPr bwMode="auto">
            <a:xfrm rot="19991274" flipH="1">
              <a:off x="5118390" y="2166828"/>
              <a:ext cx="916992" cy="3229194"/>
            </a:xfrm>
            <a:prstGeom prst="line">
              <a:avLst/>
            </a:prstGeom>
            <a:noFill/>
            <a:ln w="28575">
              <a:solidFill>
                <a:srgbClr val="FFC000"/>
              </a:solidFill>
              <a:round/>
              <a:headEnd type="none" w="med" len="med"/>
              <a:tailEnd type="none" w="med" len="med"/>
            </a:ln>
          </p:spPr>
          <p:txBody>
            <a:bodyPr/>
            <a:lstStyle/>
            <a:p>
              <a:endParaRPr lang="en-US"/>
            </a:p>
          </p:txBody>
        </p:sp>
        <p:sp>
          <p:nvSpPr>
            <p:cNvPr id="10" name="Line 8"/>
            <p:cNvSpPr>
              <a:spLocks noChangeShapeType="1"/>
            </p:cNvSpPr>
            <p:nvPr/>
          </p:nvSpPr>
          <p:spPr bwMode="auto">
            <a:xfrm rot="19991274" flipH="1">
              <a:off x="3992403" y="5641687"/>
              <a:ext cx="3731429" cy="8802"/>
            </a:xfrm>
            <a:prstGeom prst="line">
              <a:avLst/>
            </a:prstGeom>
            <a:noFill/>
            <a:ln w="57150">
              <a:solidFill>
                <a:schemeClr val="tx1"/>
              </a:solidFill>
              <a:round/>
              <a:headEnd/>
              <a:tailEnd/>
            </a:ln>
          </p:spPr>
          <p:txBody>
            <a:bodyPr wrap="none"/>
            <a:lstStyle/>
            <a:p>
              <a:endParaRPr lang="en-US"/>
            </a:p>
          </p:txBody>
        </p:sp>
        <p:sp>
          <p:nvSpPr>
            <p:cNvPr id="11" name="Freeform 37"/>
            <p:cNvSpPr/>
            <p:nvPr/>
          </p:nvSpPr>
          <p:spPr bwMode="auto">
            <a:xfrm rot="1521427">
              <a:off x="1031359" y="1776647"/>
              <a:ext cx="5748306" cy="2906963"/>
            </a:xfrm>
            <a:custGeom>
              <a:avLst/>
              <a:gdLst>
                <a:gd name="connsiteX0" fmla="*/ 917275 w 1802920"/>
                <a:gd name="connsiteY0" fmla="*/ 1777042 h 1779917"/>
                <a:gd name="connsiteX1" fmla="*/ 1797169 w 1802920"/>
                <a:gd name="connsiteY1" fmla="*/ 940280 h 1779917"/>
                <a:gd name="connsiteX2" fmla="*/ 951781 w 1802920"/>
                <a:gd name="connsiteY2" fmla="*/ 86264 h 1779917"/>
                <a:gd name="connsiteX3" fmla="*/ 278920 w 1802920"/>
                <a:gd name="connsiteY3" fmla="*/ 422695 h 1779917"/>
                <a:gd name="connsiteX4" fmla="*/ 106392 w 1802920"/>
                <a:gd name="connsiteY4" fmla="*/ 957532 h 1779917"/>
                <a:gd name="connsiteX5" fmla="*/ 917275 w 1802920"/>
                <a:gd name="connsiteY5" fmla="*/ 1777042 h 1779917"/>
                <a:gd name="connsiteX0" fmla="*/ 917275 w 1810109"/>
                <a:gd name="connsiteY0" fmla="*/ 1777042 h 1779917"/>
                <a:gd name="connsiteX1" fmla="*/ 1797169 w 1810109"/>
                <a:gd name="connsiteY1" fmla="*/ 940280 h 1779917"/>
                <a:gd name="connsiteX2" fmla="*/ 951781 w 1810109"/>
                <a:gd name="connsiteY2" fmla="*/ 86264 h 1779917"/>
                <a:gd name="connsiteX3" fmla="*/ 278920 w 1810109"/>
                <a:gd name="connsiteY3" fmla="*/ 422695 h 1779917"/>
                <a:gd name="connsiteX4" fmla="*/ 106392 w 1810109"/>
                <a:gd name="connsiteY4" fmla="*/ 957532 h 1779917"/>
                <a:gd name="connsiteX5" fmla="*/ 917275 w 1810109"/>
                <a:gd name="connsiteY5" fmla="*/ 1777042 h 1779917"/>
                <a:gd name="connsiteX0" fmla="*/ 917275 w 1810109"/>
                <a:gd name="connsiteY0" fmla="*/ 1695091 h 1697966"/>
                <a:gd name="connsiteX1" fmla="*/ 1797169 w 1810109"/>
                <a:gd name="connsiteY1" fmla="*/ 858329 h 1697966"/>
                <a:gd name="connsiteX2" fmla="*/ 951781 w 1810109"/>
                <a:gd name="connsiteY2" fmla="*/ 4313 h 1697966"/>
                <a:gd name="connsiteX3" fmla="*/ 278920 w 1810109"/>
                <a:gd name="connsiteY3" fmla="*/ 340744 h 1697966"/>
                <a:gd name="connsiteX4" fmla="*/ 106392 w 1810109"/>
                <a:gd name="connsiteY4" fmla="*/ 875581 h 1697966"/>
                <a:gd name="connsiteX5" fmla="*/ 917275 w 1810109"/>
                <a:gd name="connsiteY5" fmla="*/ 1695091 h 1697966"/>
                <a:gd name="connsiteX0" fmla="*/ 917275 w 1810109"/>
                <a:gd name="connsiteY0" fmla="*/ 1695091 h 1718095"/>
                <a:gd name="connsiteX1" fmla="*/ 1797169 w 1810109"/>
                <a:gd name="connsiteY1" fmla="*/ 858329 h 1718095"/>
                <a:gd name="connsiteX2" fmla="*/ 951781 w 1810109"/>
                <a:gd name="connsiteY2" fmla="*/ 4313 h 1718095"/>
                <a:gd name="connsiteX3" fmla="*/ 278920 w 1810109"/>
                <a:gd name="connsiteY3" fmla="*/ 340744 h 1718095"/>
                <a:gd name="connsiteX4" fmla="*/ 106392 w 1810109"/>
                <a:gd name="connsiteY4" fmla="*/ 875581 h 1718095"/>
                <a:gd name="connsiteX5" fmla="*/ 917275 w 1810109"/>
                <a:gd name="connsiteY5" fmla="*/ 1695091 h 1718095"/>
                <a:gd name="connsiteX0" fmla="*/ 822385 w 1715219"/>
                <a:gd name="connsiteY0" fmla="*/ 1695091 h 1718095"/>
                <a:gd name="connsiteX1" fmla="*/ 1702279 w 1715219"/>
                <a:gd name="connsiteY1" fmla="*/ 858329 h 1718095"/>
                <a:gd name="connsiteX2" fmla="*/ 856891 w 1715219"/>
                <a:gd name="connsiteY2" fmla="*/ 4313 h 1718095"/>
                <a:gd name="connsiteX3" fmla="*/ 184030 w 1715219"/>
                <a:gd name="connsiteY3" fmla="*/ 340744 h 1718095"/>
                <a:gd name="connsiteX4" fmla="*/ 11502 w 1715219"/>
                <a:gd name="connsiteY4" fmla="*/ 875581 h 1718095"/>
                <a:gd name="connsiteX5" fmla="*/ 822385 w 1715219"/>
                <a:gd name="connsiteY5" fmla="*/ 1695091 h 1718095"/>
                <a:gd name="connsiteX0" fmla="*/ 825260 w 1718094"/>
                <a:gd name="connsiteY0" fmla="*/ 1695091 h 1718095"/>
                <a:gd name="connsiteX1" fmla="*/ 1705154 w 1718094"/>
                <a:gd name="connsiteY1" fmla="*/ 858329 h 1718095"/>
                <a:gd name="connsiteX2" fmla="*/ 859766 w 1718094"/>
                <a:gd name="connsiteY2" fmla="*/ 4313 h 1718095"/>
                <a:gd name="connsiteX3" fmla="*/ 186905 w 1718094"/>
                <a:gd name="connsiteY3" fmla="*/ 340744 h 1718095"/>
                <a:gd name="connsiteX4" fmla="*/ 14377 w 1718094"/>
                <a:gd name="connsiteY4" fmla="*/ 875581 h 1718095"/>
                <a:gd name="connsiteX5" fmla="*/ 825260 w 1718094"/>
                <a:gd name="connsiteY5" fmla="*/ 1695091 h 1718095"/>
                <a:gd name="connsiteX0" fmla="*/ 825260 w 1718094"/>
                <a:gd name="connsiteY0" fmla="*/ 1695091 h 1718095"/>
                <a:gd name="connsiteX1" fmla="*/ 1705154 w 1718094"/>
                <a:gd name="connsiteY1" fmla="*/ 858329 h 1718095"/>
                <a:gd name="connsiteX2" fmla="*/ 859766 w 1718094"/>
                <a:gd name="connsiteY2" fmla="*/ 4313 h 1718095"/>
                <a:gd name="connsiteX3" fmla="*/ 186905 w 1718094"/>
                <a:gd name="connsiteY3" fmla="*/ 340744 h 1718095"/>
                <a:gd name="connsiteX4" fmla="*/ 14377 w 1718094"/>
                <a:gd name="connsiteY4" fmla="*/ 875581 h 1718095"/>
                <a:gd name="connsiteX5" fmla="*/ 825260 w 1718094"/>
                <a:gd name="connsiteY5" fmla="*/ 1695091 h 1718095"/>
                <a:gd name="connsiteX0" fmla="*/ 825260 w 1718094"/>
                <a:gd name="connsiteY0" fmla="*/ 1691321 h 1714325"/>
                <a:gd name="connsiteX1" fmla="*/ 1705154 w 1718094"/>
                <a:gd name="connsiteY1" fmla="*/ 854559 h 1714325"/>
                <a:gd name="connsiteX2" fmla="*/ 859766 w 1718094"/>
                <a:gd name="connsiteY2" fmla="*/ 543 h 1714325"/>
                <a:gd name="connsiteX3" fmla="*/ 186905 w 1718094"/>
                <a:gd name="connsiteY3" fmla="*/ 336974 h 1714325"/>
                <a:gd name="connsiteX4" fmla="*/ 14377 w 1718094"/>
                <a:gd name="connsiteY4" fmla="*/ 871811 h 1714325"/>
                <a:gd name="connsiteX5" fmla="*/ 825260 w 1718094"/>
                <a:gd name="connsiteY5" fmla="*/ 1691321 h 1714325"/>
                <a:gd name="connsiteX0" fmla="*/ 819229 w 1712063"/>
                <a:gd name="connsiteY0" fmla="*/ 1691321 h 1714325"/>
                <a:gd name="connsiteX1" fmla="*/ 1699123 w 1712063"/>
                <a:gd name="connsiteY1" fmla="*/ 854559 h 1714325"/>
                <a:gd name="connsiteX2" fmla="*/ 853735 w 1712063"/>
                <a:gd name="connsiteY2" fmla="*/ 543 h 1714325"/>
                <a:gd name="connsiteX3" fmla="*/ 180874 w 1712063"/>
                <a:gd name="connsiteY3" fmla="*/ 336974 h 1714325"/>
                <a:gd name="connsiteX4" fmla="*/ 8346 w 1712063"/>
                <a:gd name="connsiteY4" fmla="*/ 871811 h 1714325"/>
                <a:gd name="connsiteX5" fmla="*/ 819229 w 1712063"/>
                <a:gd name="connsiteY5" fmla="*/ 1691321 h 1714325"/>
                <a:gd name="connsiteX0" fmla="*/ 3406570 w 4299404"/>
                <a:gd name="connsiteY0" fmla="*/ 2961193 h 2984197"/>
                <a:gd name="connsiteX1" fmla="*/ 4286464 w 4299404"/>
                <a:gd name="connsiteY1" fmla="*/ 2124431 h 2984197"/>
                <a:gd name="connsiteX2" fmla="*/ 3441076 w 4299404"/>
                <a:gd name="connsiteY2" fmla="*/ 1270415 h 2984197"/>
                <a:gd name="connsiteX3" fmla="*/ 2768215 w 4299404"/>
                <a:gd name="connsiteY3" fmla="*/ 1606846 h 2984197"/>
                <a:gd name="connsiteX4" fmla="*/ 2595687 w 4299404"/>
                <a:gd name="connsiteY4" fmla="*/ 2141683 h 2984197"/>
                <a:gd name="connsiteX5" fmla="*/ 3406570 w 4299404"/>
                <a:gd name="connsiteY5" fmla="*/ 2961193 h 2984197"/>
                <a:gd name="connsiteX0" fmla="*/ 5698531 w 6591365"/>
                <a:gd name="connsiteY0" fmla="*/ 2985183 h 3008187"/>
                <a:gd name="connsiteX1" fmla="*/ 6578425 w 6591365"/>
                <a:gd name="connsiteY1" fmla="*/ 2148421 h 3008187"/>
                <a:gd name="connsiteX2" fmla="*/ 5733037 w 6591365"/>
                <a:gd name="connsiteY2" fmla="*/ 1294405 h 3008187"/>
                <a:gd name="connsiteX3" fmla="*/ 5060176 w 6591365"/>
                <a:gd name="connsiteY3" fmla="*/ 1630836 h 3008187"/>
                <a:gd name="connsiteX4" fmla="*/ 4887648 w 6591365"/>
                <a:gd name="connsiteY4" fmla="*/ 2165673 h 3008187"/>
                <a:gd name="connsiteX5" fmla="*/ 5698531 w 6591365"/>
                <a:gd name="connsiteY5" fmla="*/ 2985183 h 3008187"/>
                <a:gd name="connsiteX0" fmla="*/ 5698531 w 6591365"/>
                <a:gd name="connsiteY0" fmla="*/ 3602639 h 3625643"/>
                <a:gd name="connsiteX1" fmla="*/ 6578425 w 6591365"/>
                <a:gd name="connsiteY1" fmla="*/ 2765877 h 3625643"/>
                <a:gd name="connsiteX2" fmla="*/ 5733037 w 6591365"/>
                <a:gd name="connsiteY2" fmla="*/ 1911861 h 3625643"/>
                <a:gd name="connsiteX3" fmla="*/ 5060176 w 6591365"/>
                <a:gd name="connsiteY3" fmla="*/ 2248292 h 3625643"/>
                <a:gd name="connsiteX4" fmla="*/ 4887648 w 6591365"/>
                <a:gd name="connsiteY4" fmla="*/ 2783129 h 3625643"/>
                <a:gd name="connsiteX5" fmla="*/ 5698531 w 6591365"/>
                <a:gd name="connsiteY5" fmla="*/ 3602639 h 3625643"/>
                <a:gd name="connsiteX0" fmla="*/ 5698531 w 6591365"/>
                <a:gd name="connsiteY0" fmla="*/ 2985183 h 3008187"/>
                <a:gd name="connsiteX1" fmla="*/ 6578425 w 6591365"/>
                <a:gd name="connsiteY1" fmla="*/ 2148421 h 3008187"/>
                <a:gd name="connsiteX2" fmla="*/ 5733037 w 6591365"/>
                <a:gd name="connsiteY2" fmla="*/ 1294405 h 3008187"/>
                <a:gd name="connsiteX3" fmla="*/ 5060176 w 6591365"/>
                <a:gd name="connsiteY3" fmla="*/ 1630836 h 3008187"/>
                <a:gd name="connsiteX4" fmla="*/ 4887648 w 6591365"/>
                <a:gd name="connsiteY4" fmla="*/ 2165673 h 3008187"/>
                <a:gd name="connsiteX5" fmla="*/ 5698531 w 6591365"/>
                <a:gd name="connsiteY5" fmla="*/ 2985183 h 3008187"/>
                <a:gd name="connsiteX0" fmla="*/ 5698531 w 6591365"/>
                <a:gd name="connsiteY0" fmla="*/ 2985183 h 3008187"/>
                <a:gd name="connsiteX1" fmla="*/ 6578425 w 6591365"/>
                <a:gd name="connsiteY1" fmla="*/ 2148421 h 3008187"/>
                <a:gd name="connsiteX2" fmla="*/ 5733037 w 6591365"/>
                <a:gd name="connsiteY2" fmla="*/ 1294405 h 3008187"/>
                <a:gd name="connsiteX3" fmla="*/ 5060176 w 6591365"/>
                <a:gd name="connsiteY3" fmla="*/ 1630836 h 3008187"/>
                <a:gd name="connsiteX4" fmla="*/ 4887648 w 6591365"/>
                <a:gd name="connsiteY4" fmla="*/ 2165673 h 3008187"/>
                <a:gd name="connsiteX5" fmla="*/ 5698531 w 6591365"/>
                <a:gd name="connsiteY5" fmla="*/ 2985183 h 3008187"/>
                <a:gd name="connsiteX0" fmla="*/ 4096470 w 4989304"/>
                <a:gd name="connsiteY0" fmla="*/ 2495682 h 2518686"/>
                <a:gd name="connsiteX1" fmla="*/ 4976364 w 4989304"/>
                <a:gd name="connsiteY1" fmla="*/ 1658920 h 2518686"/>
                <a:gd name="connsiteX2" fmla="*/ 4130976 w 4989304"/>
                <a:gd name="connsiteY2" fmla="*/ 804904 h 2518686"/>
                <a:gd name="connsiteX3" fmla="*/ 3458115 w 4989304"/>
                <a:gd name="connsiteY3" fmla="*/ 1141335 h 2518686"/>
                <a:gd name="connsiteX4" fmla="*/ 3285587 w 4989304"/>
                <a:gd name="connsiteY4" fmla="*/ 1676172 h 2518686"/>
                <a:gd name="connsiteX5" fmla="*/ 4096470 w 4989304"/>
                <a:gd name="connsiteY5" fmla="*/ 2495682 h 2518686"/>
                <a:gd name="connsiteX0" fmla="*/ 12870426 w 13763260"/>
                <a:gd name="connsiteY0" fmla="*/ 6937183 h 6960187"/>
                <a:gd name="connsiteX1" fmla="*/ 13750320 w 13763260"/>
                <a:gd name="connsiteY1" fmla="*/ 6100421 h 6960187"/>
                <a:gd name="connsiteX2" fmla="*/ 12904932 w 13763260"/>
                <a:gd name="connsiteY2" fmla="*/ 5246405 h 6960187"/>
                <a:gd name="connsiteX3" fmla="*/ 12232071 w 13763260"/>
                <a:gd name="connsiteY3" fmla="*/ 5582836 h 6960187"/>
                <a:gd name="connsiteX4" fmla="*/ 12059543 w 13763260"/>
                <a:gd name="connsiteY4" fmla="*/ 6117673 h 6960187"/>
                <a:gd name="connsiteX5" fmla="*/ 12870426 w 13763260"/>
                <a:gd name="connsiteY5" fmla="*/ 6937183 h 6960187"/>
                <a:gd name="connsiteX0" fmla="*/ 12870426 w 13763260"/>
                <a:gd name="connsiteY0" fmla="*/ 6937183 h 6960187"/>
                <a:gd name="connsiteX1" fmla="*/ 13750320 w 13763260"/>
                <a:gd name="connsiteY1" fmla="*/ 6100421 h 6960187"/>
                <a:gd name="connsiteX2" fmla="*/ 12904932 w 13763260"/>
                <a:gd name="connsiteY2" fmla="*/ 5246405 h 6960187"/>
                <a:gd name="connsiteX3" fmla="*/ 12232071 w 13763260"/>
                <a:gd name="connsiteY3" fmla="*/ 5582836 h 6960187"/>
                <a:gd name="connsiteX4" fmla="*/ 12059543 w 13763260"/>
                <a:gd name="connsiteY4" fmla="*/ 6117673 h 6960187"/>
                <a:gd name="connsiteX5" fmla="*/ 12870426 w 13763260"/>
                <a:gd name="connsiteY5" fmla="*/ 6937183 h 696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260" h="6960187">
                  <a:moveTo>
                    <a:pt x="12870426" y="6937183"/>
                  </a:moveTo>
                  <a:cubicBezTo>
                    <a:pt x="13234173" y="6960187"/>
                    <a:pt x="13763260" y="6619443"/>
                    <a:pt x="13750320" y="6100421"/>
                  </a:cubicBezTo>
                  <a:cubicBezTo>
                    <a:pt x="13737380" y="5581399"/>
                    <a:pt x="13326188" y="5250718"/>
                    <a:pt x="12904932" y="5246405"/>
                  </a:cubicBezTo>
                  <a:cubicBezTo>
                    <a:pt x="12543232" y="5245862"/>
                    <a:pt x="12372969" y="5437625"/>
                    <a:pt x="12232071" y="5582836"/>
                  </a:cubicBezTo>
                  <a:cubicBezTo>
                    <a:pt x="1" y="-1"/>
                    <a:pt x="2038166" y="2867726"/>
                    <a:pt x="12059543" y="6117673"/>
                  </a:cubicBezTo>
                  <a:cubicBezTo>
                    <a:pt x="12099799" y="6579186"/>
                    <a:pt x="12506679" y="6914179"/>
                    <a:pt x="12870426" y="6937183"/>
                  </a:cubicBezTo>
                  <a:close/>
                </a:path>
              </a:pathLst>
            </a:cu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Elipsa 12"/>
            <p:cNvSpPr/>
            <p:nvPr/>
          </p:nvSpPr>
          <p:spPr bwMode="auto">
            <a:xfrm>
              <a:off x="5365750" y="4933950"/>
              <a:ext cx="694894" cy="71119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4" name="AutoShape 12"/>
            <p:cNvSpPr>
              <a:spLocks noChangeAspect="1" noChangeArrowheads="1"/>
            </p:cNvSpPr>
            <p:nvPr/>
          </p:nvSpPr>
          <p:spPr bwMode="auto">
            <a:xfrm>
              <a:off x="5715000" y="5334000"/>
              <a:ext cx="423084" cy="423084"/>
            </a:xfrm>
            <a:prstGeom prst="sun">
              <a:avLst>
                <a:gd name="adj" fmla="val 33014"/>
              </a:avLst>
            </a:prstGeom>
            <a:solidFill>
              <a:srgbClr val="FFD72D"/>
            </a:solidFill>
            <a:ln w="9525">
              <a:solidFill>
                <a:schemeClr val="tx1"/>
              </a:solidFill>
              <a:miter lim="800000"/>
              <a:headEnd/>
              <a:tailEnd/>
            </a:ln>
            <a:effectLst/>
          </p:spPr>
          <p:txBody>
            <a:bodyPr wrap="none" anchor="ctr"/>
            <a:lstStyle/>
            <a:p>
              <a:endParaRPr lang="en-US"/>
            </a:p>
          </p:txBody>
        </p:sp>
      </p:grpSp>
      <p:cxnSp>
        <p:nvCxnSpPr>
          <p:cNvPr id="16" name="Přímá spojovací čára 15"/>
          <p:cNvCxnSpPr/>
          <p:nvPr/>
        </p:nvCxnSpPr>
        <p:spPr bwMode="auto">
          <a:xfrm rot="5400000">
            <a:off x="114300" y="3238500"/>
            <a:ext cx="609600" cy="22860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7" name="Přímá spojovací čára 16"/>
          <p:cNvCxnSpPr/>
          <p:nvPr/>
        </p:nvCxnSpPr>
        <p:spPr bwMode="auto">
          <a:xfrm rot="10800000" flipV="1">
            <a:off x="136478" y="3200399"/>
            <a:ext cx="549322" cy="279779"/>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4"/>
          <p:cNvGrpSpPr/>
          <p:nvPr/>
        </p:nvGrpSpPr>
        <p:grpSpPr>
          <a:xfrm>
            <a:off x="455291" y="3065559"/>
            <a:ext cx="896648" cy="862725"/>
            <a:chOff x="3992403" y="2166828"/>
            <a:chExt cx="3731429" cy="3590256"/>
          </a:xfrm>
        </p:grpSpPr>
        <p:sp>
          <p:nvSpPr>
            <p:cNvPr id="20" name="Line 45"/>
            <p:cNvSpPr>
              <a:spLocks noChangeShapeType="1"/>
            </p:cNvSpPr>
            <p:nvPr/>
          </p:nvSpPr>
          <p:spPr bwMode="auto">
            <a:xfrm rot="19991274" flipH="1">
              <a:off x="5118390" y="2166828"/>
              <a:ext cx="916992" cy="3229194"/>
            </a:xfrm>
            <a:prstGeom prst="line">
              <a:avLst/>
            </a:prstGeom>
            <a:noFill/>
            <a:ln w="28575">
              <a:solidFill>
                <a:srgbClr val="FFC000"/>
              </a:solidFill>
              <a:round/>
              <a:headEnd type="none" w="med" len="med"/>
              <a:tailEnd type="none" w="med" len="med"/>
            </a:ln>
          </p:spPr>
          <p:txBody>
            <a:bodyPr/>
            <a:lstStyle/>
            <a:p>
              <a:endParaRPr lang="en-US"/>
            </a:p>
          </p:txBody>
        </p:sp>
        <p:sp>
          <p:nvSpPr>
            <p:cNvPr id="16" name="Line 8"/>
            <p:cNvSpPr>
              <a:spLocks noChangeShapeType="1"/>
            </p:cNvSpPr>
            <p:nvPr/>
          </p:nvSpPr>
          <p:spPr bwMode="auto">
            <a:xfrm rot="19991274" flipH="1">
              <a:off x="3992403" y="5641687"/>
              <a:ext cx="3731429" cy="8802"/>
            </a:xfrm>
            <a:prstGeom prst="line">
              <a:avLst/>
            </a:prstGeom>
            <a:noFill/>
            <a:ln w="57150">
              <a:solidFill>
                <a:schemeClr val="tx1"/>
              </a:solidFill>
              <a:round/>
              <a:headEnd/>
              <a:tailEnd/>
            </a:ln>
          </p:spPr>
          <p:txBody>
            <a:bodyPr wrap="none"/>
            <a:lstStyle/>
            <a:p>
              <a:endParaRPr lang="en-US"/>
            </a:p>
          </p:txBody>
        </p:sp>
        <p:sp>
          <p:nvSpPr>
            <p:cNvPr id="18" name="Elipsa 17"/>
            <p:cNvSpPr/>
            <p:nvPr/>
          </p:nvSpPr>
          <p:spPr bwMode="auto">
            <a:xfrm>
              <a:off x="5365750" y="4933950"/>
              <a:ext cx="694894" cy="71119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9" name="AutoShape 12"/>
            <p:cNvSpPr>
              <a:spLocks noChangeAspect="1" noChangeArrowheads="1"/>
            </p:cNvSpPr>
            <p:nvPr/>
          </p:nvSpPr>
          <p:spPr bwMode="auto">
            <a:xfrm>
              <a:off x="5715000" y="5334000"/>
              <a:ext cx="423084" cy="423084"/>
            </a:xfrm>
            <a:prstGeom prst="sun">
              <a:avLst>
                <a:gd name="adj" fmla="val 33014"/>
              </a:avLst>
            </a:prstGeom>
            <a:solidFill>
              <a:srgbClr val="FFD72D"/>
            </a:solidFill>
            <a:ln w="9525">
              <a:solidFill>
                <a:schemeClr val="tx1"/>
              </a:solidFill>
              <a:miter lim="800000"/>
              <a:headEnd/>
              <a:tailEnd/>
            </a:ln>
            <a:effectLst/>
          </p:spPr>
          <p:txBody>
            <a:bodyPr wrap="none" anchor="ctr"/>
            <a:lstStyle/>
            <a:p>
              <a:endParaRPr lang="en-US"/>
            </a:p>
          </p:txBody>
        </p:sp>
      </p:grpSp>
      <p:sp>
        <p:nvSpPr>
          <p:cNvPr id="3" name="Title 2"/>
          <p:cNvSpPr>
            <a:spLocks noGrp="1"/>
          </p:cNvSpPr>
          <p:nvPr>
            <p:ph type="title"/>
          </p:nvPr>
        </p:nvSpPr>
        <p:spPr>
          <a:xfrm>
            <a:off x="514350" y="161925"/>
            <a:ext cx="8142288" cy="752475"/>
          </a:xfrm>
        </p:spPr>
        <p:txBody>
          <a:bodyPr/>
          <a:lstStyle/>
          <a:p>
            <a:r>
              <a:rPr lang="en-US" sz="4000" dirty="0" smtClean="0"/>
              <a:t>Remaining spikes</a:t>
            </a:r>
            <a:endParaRPr lang="en-US" sz="4000" dirty="0"/>
          </a:p>
        </p:txBody>
      </p:sp>
      <p:pic>
        <p:nvPicPr>
          <p:cNvPr id="2050" name="Picture 2" descr="C:\Users\milos\Desktop\kitchen2.jpg"/>
          <p:cNvPicPr>
            <a:picLocks noChangeAspect="1" noChangeArrowheads="1"/>
          </p:cNvPicPr>
          <p:nvPr/>
        </p:nvPicPr>
        <p:blipFill>
          <a:blip r:embed="rId3" cstate="print">
            <a:lum/>
          </a:blip>
          <a:srcRect/>
          <a:stretch>
            <a:fillRect/>
          </a:stretch>
        </p:blipFill>
        <p:spPr bwMode="auto">
          <a:xfrm>
            <a:off x="1463040" y="1188720"/>
            <a:ext cx="6095999" cy="4572000"/>
          </a:xfrm>
          <a:prstGeom prst="rect">
            <a:avLst/>
          </a:prstGeom>
          <a:noFill/>
          <a:ln w="12700">
            <a:solidFill>
              <a:schemeClr val="tx1"/>
            </a:solidFill>
          </a:ln>
        </p:spPr>
      </p:pic>
      <p:sp>
        <p:nvSpPr>
          <p:cNvPr id="6" name="Oval 5"/>
          <p:cNvSpPr/>
          <p:nvPr/>
        </p:nvSpPr>
        <p:spPr bwMode="auto">
          <a:xfrm rot="20919603">
            <a:off x="2286000" y="4419600"/>
            <a:ext cx="3581400" cy="1143000"/>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6629400" y="3048000"/>
            <a:ext cx="914400" cy="1066800"/>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Slide Number Placeholder 8"/>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18</a:t>
            </a:fld>
            <a:endParaRPr lang="en-US" dirty="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5943600"/>
            <a:ext cx="8229600" cy="914400"/>
          </a:xfrm>
        </p:spPr>
        <p:txBody>
          <a:bodyPr/>
          <a:lstStyle/>
          <a:p>
            <a:r>
              <a:rPr lang="en-US" dirty="0" smtClean="0"/>
              <a:t>Common solution:  </a:t>
            </a:r>
            <a:r>
              <a:rPr lang="en-US" b="1" dirty="0" smtClean="0">
                <a:solidFill>
                  <a:srgbClr val="FFC000"/>
                </a:solidFill>
              </a:rPr>
              <a:t>Clamp</a:t>
            </a:r>
            <a:r>
              <a:rPr lang="en-US" dirty="0" smtClean="0"/>
              <a:t> VPL contributions</a:t>
            </a:r>
          </a:p>
          <a:p>
            <a:endParaRPr lang="cs-CZ" dirty="0"/>
          </a:p>
        </p:txBody>
      </p:sp>
      <p:sp>
        <p:nvSpPr>
          <p:cNvPr id="3" name="Zástupný symbol pro číslo snímku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19</a:t>
            </a:fld>
            <a:endParaRPr lang="en-US" dirty="0">
              <a:solidFill>
                <a:srgbClr val="FFFFFF"/>
              </a:solidFill>
            </a:endParaRPr>
          </a:p>
        </p:txBody>
      </p:sp>
      <p:sp>
        <p:nvSpPr>
          <p:cNvPr id="8" name="Title 2"/>
          <p:cNvSpPr txBox="1">
            <a:spLocks/>
          </p:cNvSpPr>
          <p:nvPr/>
        </p:nvSpPr>
        <p:spPr bwMode="auto">
          <a:xfrm>
            <a:off x="514350" y="161925"/>
            <a:ext cx="8142288" cy="752475"/>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mj-lt"/>
                <a:ea typeface="+mj-ea"/>
                <a:cs typeface="+mj-cs"/>
              </a:rPr>
              <a:t>Remaining spikes</a:t>
            </a:r>
            <a:endParaRPr kumimoji="0" lang="en-US" sz="4000" b="0" i="0" u="none" strike="noStrike" kern="0" cap="none" spc="0" normalizeH="0" baseline="0" noProof="0" dirty="0">
              <a:ln>
                <a:noFill/>
              </a:ln>
              <a:solidFill>
                <a:schemeClr val="tx1"/>
              </a:solidFill>
              <a:effectLst/>
              <a:uLnTx/>
              <a:uFillTx/>
              <a:latin typeface="+mj-lt"/>
              <a:ea typeface="+mj-ea"/>
              <a:cs typeface="+mj-cs"/>
            </a:endParaRPr>
          </a:p>
        </p:txBody>
      </p:sp>
      <p:sp>
        <p:nvSpPr>
          <p:cNvPr id="9" name="Line 8"/>
          <p:cNvSpPr>
            <a:spLocks noChangeShapeType="1"/>
          </p:cNvSpPr>
          <p:nvPr/>
        </p:nvSpPr>
        <p:spPr bwMode="auto">
          <a:xfrm rot="19991274" flipH="1" flipV="1">
            <a:off x="1587057" y="4101053"/>
            <a:ext cx="4750686" cy="2425492"/>
          </a:xfrm>
          <a:prstGeom prst="line">
            <a:avLst/>
          </a:prstGeom>
          <a:noFill/>
          <a:ln w="57150">
            <a:solidFill>
              <a:schemeClr val="tx1"/>
            </a:solidFill>
            <a:round/>
            <a:headEnd/>
            <a:tailEnd/>
          </a:ln>
        </p:spPr>
        <p:txBody>
          <a:bodyPr wrap="none"/>
          <a:lstStyle/>
          <a:p>
            <a:endParaRPr lang="en-US"/>
          </a:p>
        </p:txBody>
      </p:sp>
      <p:cxnSp>
        <p:nvCxnSpPr>
          <p:cNvPr id="16" name="Přímá spojovací čára 15"/>
          <p:cNvCxnSpPr/>
          <p:nvPr/>
        </p:nvCxnSpPr>
        <p:spPr bwMode="auto">
          <a:xfrm rot="16200000" flipH="1">
            <a:off x="976919" y="4180292"/>
            <a:ext cx="1413164" cy="760017"/>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4" name="Přímá spojovací čára 23"/>
          <p:cNvCxnSpPr/>
          <p:nvPr/>
        </p:nvCxnSpPr>
        <p:spPr bwMode="auto">
          <a:xfrm>
            <a:off x="1339115" y="3865592"/>
            <a:ext cx="3396343" cy="1436914"/>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2" name="Elipsa 11"/>
          <p:cNvSpPr/>
          <p:nvPr/>
        </p:nvSpPr>
        <p:spPr bwMode="auto">
          <a:xfrm>
            <a:off x="1904145" y="5117622"/>
            <a:ext cx="319472" cy="31947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3" name="Elipsa 12"/>
          <p:cNvSpPr/>
          <p:nvPr/>
        </p:nvSpPr>
        <p:spPr bwMode="auto">
          <a:xfrm>
            <a:off x="4557328" y="5144169"/>
            <a:ext cx="319472" cy="31947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0" name="AutoShape 12"/>
          <p:cNvSpPr>
            <a:spLocks noChangeAspect="1" noChangeArrowheads="1"/>
          </p:cNvSpPr>
          <p:nvPr/>
        </p:nvSpPr>
        <p:spPr bwMode="auto">
          <a:xfrm>
            <a:off x="839240" y="3412055"/>
            <a:ext cx="910737" cy="910737"/>
          </a:xfrm>
          <a:prstGeom prst="sun">
            <a:avLst>
              <a:gd name="adj" fmla="val 33014"/>
            </a:avLst>
          </a:prstGeom>
          <a:solidFill>
            <a:srgbClr val="FFD72D"/>
          </a:solidFill>
          <a:ln w="9525">
            <a:solidFill>
              <a:schemeClr val="tx1"/>
            </a:solidFill>
            <a:miter lim="800000"/>
            <a:headEnd/>
            <a:tailEnd/>
          </a:ln>
          <a:effectLst/>
        </p:spPr>
        <p:txBody>
          <a:bodyPr wrap="none" anchor="ctr"/>
          <a:lstStyle/>
          <a:p>
            <a:endParaRPr lang="en-US"/>
          </a:p>
        </p:txBody>
      </p:sp>
      <p:sp>
        <p:nvSpPr>
          <p:cNvPr id="14" name="Obdélník 13"/>
          <p:cNvSpPr/>
          <p:nvPr/>
        </p:nvSpPr>
        <p:spPr bwMode="auto">
          <a:xfrm>
            <a:off x="602746" y="2646392"/>
            <a:ext cx="638943" cy="266226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p:txBody>
      </p:sp>
      <p:sp>
        <p:nvSpPr>
          <p:cNvPr id="11" name="Line 8"/>
          <p:cNvSpPr>
            <a:spLocks noChangeShapeType="1"/>
          </p:cNvSpPr>
          <p:nvPr/>
        </p:nvSpPr>
        <p:spPr bwMode="auto">
          <a:xfrm rot="19991274" flipH="1">
            <a:off x="599611" y="2520841"/>
            <a:ext cx="1331182" cy="2633910"/>
          </a:xfrm>
          <a:prstGeom prst="line">
            <a:avLst/>
          </a:prstGeom>
          <a:noFill/>
          <a:ln w="57150">
            <a:solidFill>
              <a:schemeClr val="tx1"/>
            </a:solidFill>
            <a:round/>
            <a:headEnd/>
            <a:tailEnd/>
          </a:ln>
        </p:spPr>
        <p:txBody>
          <a:bodyPr wrap="none"/>
          <a:lstStyle/>
          <a:p>
            <a:endParaRPr lang="en-US"/>
          </a:p>
        </p:txBody>
      </p:sp>
      <p:sp>
        <p:nvSpPr>
          <p:cNvPr id="36" name="TextovéPole 35"/>
          <p:cNvSpPr txBox="1"/>
          <p:nvPr/>
        </p:nvSpPr>
        <p:spPr>
          <a:xfrm>
            <a:off x="2074312" y="5237192"/>
            <a:ext cx="383438" cy="569387"/>
          </a:xfrm>
          <a:prstGeom prst="rect">
            <a:avLst/>
          </a:prstGeom>
          <a:noFill/>
        </p:spPr>
        <p:txBody>
          <a:bodyPr wrap="none" rtlCol="0">
            <a:spAutoFit/>
          </a:bodyPr>
          <a:lstStyle/>
          <a:p>
            <a:r>
              <a:rPr lang="en-US" sz="3100" b="1" dirty="0" smtClean="0">
                <a:latin typeface="Times" pitchFamily="18" charset="0"/>
                <a:cs typeface="Times" pitchFamily="18" charset="0"/>
              </a:rPr>
              <a:t>x</a:t>
            </a:r>
            <a:endParaRPr lang="cs-CZ" sz="3100" baseline="-25000" dirty="0">
              <a:latin typeface="Times" pitchFamily="18" charset="0"/>
              <a:cs typeface="Times" pitchFamily="18" charset="0"/>
            </a:endParaRPr>
          </a:p>
        </p:txBody>
      </p:sp>
      <p:sp>
        <p:nvSpPr>
          <p:cNvPr id="37" name="TextovéPole 36"/>
          <p:cNvSpPr txBox="1"/>
          <p:nvPr/>
        </p:nvSpPr>
        <p:spPr>
          <a:xfrm>
            <a:off x="4798162" y="5237192"/>
            <a:ext cx="383438" cy="569387"/>
          </a:xfrm>
          <a:prstGeom prst="rect">
            <a:avLst/>
          </a:prstGeom>
          <a:noFill/>
        </p:spPr>
        <p:txBody>
          <a:bodyPr wrap="none" rtlCol="0">
            <a:spAutoFit/>
          </a:bodyPr>
          <a:lstStyle/>
          <a:p>
            <a:r>
              <a:rPr lang="en-US" sz="3100" b="1" dirty="0" smtClean="0">
                <a:latin typeface="Times" pitchFamily="18" charset="0"/>
                <a:cs typeface="Times" pitchFamily="18" charset="0"/>
              </a:rPr>
              <a:t>x</a:t>
            </a:r>
            <a:endParaRPr lang="cs-CZ" sz="3100" baseline="-25000" dirty="0">
              <a:latin typeface="Times" pitchFamily="18" charset="0"/>
              <a:cs typeface="Times" pitchFamily="18" charset="0"/>
            </a:endParaRPr>
          </a:p>
        </p:txBody>
      </p:sp>
      <p:sp>
        <p:nvSpPr>
          <p:cNvPr id="39" name="Zástupný symbol pro obsah 1"/>
          <p:cNvSpPr txBox="1">
            <a:spLocks/>
          </p:cNvSpPr>
          <p:nvPr/>
        </p:nvSpPr>
        <p:spPr bwMode="auto">
          <a:xfrm>
            <a:off x="381000" y="1066800"/>
            <a:ext cx="8229600" cy="114300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marL="342900" indent="-342900" eaLnBrk="0" fontAlgn="base" hangingPunct="0">
              <a:spcBef>
                <a:spcPct val="20000"/>
              </a:spcBef>
              <a:spcAft>
                <a:spcPct val="0"/>
              </a:spcAft>
              <a:buClr>
                <a:srgbClr val="FF9900"/>
              </a:buClr>
              <a:buFont typeface="Times" charset="0"/>
              <a:buChar char="•"/>
            </a:pPr>
            <a:r>
              <a:rPr lang="en-US" sz="3100" dirty="0" smtClean="0"/>
              <a:t>VPL contribution = </a:t>
            </a:r>
            <a:br>
              <a:rPr lang="en-US" sz="3100" dirty="0" smtClean="0"/>
            </a:br>
            <a:r>
              <a:rPr lang="en-US" sz="3100" dirty="0" smtClean="0"/>
              <a:t>         VPL power . BRDF(</a:t>
            </a:r>
            <a:r>
              <a:rPr lang="en-US" sz="3100" b="1" dirty="0" smtClean="0">
                <a:latin typeface="Times New Roman" pitchFamily="18" charset="0"/>
                <a:cs typeface="Times New Roman" pitchFamily="18" charset="0"/>
              </a:rPr>
              <a:t>x</a:t>
            </a:r>
            <a:r>
              <a:rPr lang="en-US" sz="3100" dirty="0" smtClean="0"/>
              <a:t>) . </a:t>
            </a:r>
            <a:r>
              <a:rPr lang="en-US" sz="3100" dirty="0" err="1" smtClean="0"/>
              <a:t>cos</a:t>
            </a:r>
            <a:r>
              <a:rPr lang="en-US" sz="3100" dirty="0" smtClean="0"/>
              <a:t>(</a:t>
            </a:r>
            <a:r>
              <a:rPr lang="en-US" sz="3100" b="1" dirty="0" smtClean="0">
                <a:latin typeface="Times New Roman" pitchFamily="18" charset="0"/>
                <a:cs typeface="Times New Roman" pitchFamily="18" charset="0"/>
              </a:rPr>
              <a:t>x</a:t>
            </a:r>
            <a:r>
              <a:rPr lang="en-US" sz="3100" dirty="0" smtClean="0"/>
              <a:t>) . </a:t>
            </a:r>
            <a:r>
              <a:rPr lang="en-US" sz="3100" dirty="0" smtClean="0">
                <a:solidFill>
                  <a:srgbClr val="FFC000"/>
                </a:solidFill>
                <a:latin typeface="Times New Roman" pitchFamily="18" charset="0"/>
                <a:cs typeface="Times New Roman" pitchFamily="18" charset="0"/>
              </a:rPr>
              <a:t>1 / || </a:t>
            </a:r>
            <a:r>
              <a:rPr lang="en-US" sz="3100" b="1" dirty="0" smtClean="0">
                <a:solidFill>
                  <a:srgbClr val="FFC000"/>
                </a:solidFill>
                <a:latin typeface="Times New Roman" pitchFamily="18" charset="0"/>
                <a:cs typeface="Times New Roman" pitchFamily="18" charset="0"/>
              </a:rPr>
              <a:t>p</a:t>
            </a:r>
            <a:r>
              <a:rPr lang="en-US" sz="3100" dirty="0" smtClean="0">
                <a:solidFill>
                  <a:srgbClr val="FFC000"/>
                </a:solidFill>
                <a:latin typeface="Times New Roman" pitchFamily="18" charset="0"/>
                <a:cs typeface="Times New Roman" pitchFamily="18" charset="0"/>
              </a:rPr>
              <a:t> – </a:t>
            </a:r>
            <a:r>
              <a:rPr lang="en-US" sz="3100" b="1" dirty="0" smtClean="0">
                <a:solidFill>
                  <a:srgbClr val="FFC000"/>
                </a:solidFill>
                <a:latin typeface="Times New Roman" pitchFamily="18" charset="0"/>
                <a:cs typeface="Times New Roman" pitchFamily="18" charset="0"/>
              </a:rPr>
              <a:t>x</a:t>
            </a:r>
            <a:r>
              <a:rPr lang="en-US" sz="3100" dirty="0" smtClean="0">
                <a:solidFill>
                  <a:srgbClr val="FFC000"/>
                </a:solidFill>
                <a:latin typeface="Times New Roman" pitchFamily="18" charset="0"/>
                <a:cs typeface="Times New Roman" pitchFamily="18" charset="0"/>
              </a:rPr>
              <a:t> ||</a:t>
            </a:r>
            <a:r>
              <a:rPr lang="en-US" sz="3100" baseline="30000" dirty="0" smtClean="0">
                <a:solidFill>
                  <a:srgbClr val="FFC000"/>
                </a:solidFill>
                <a:latin typeface="Times New Roman" pitchFamily="18" charset="0"/>
                <a:cs typeface="Times New Roman" pitchFamily="18" charset="0"/>
              </a:rPr>
              <a:t>2</a:t>
            </a:r>
          </a:p>
        </p:txBody>
      </p:sp>
      <p:sp>
        <p:nvSpPr>
          <p:cNvPr id="40" name="TextovéPole 39"/>
          <p:cNvSpPr txBox="1"/>
          <p:nvPr/>
        </p:nvSpPr>
        <p:spPr>
          <a:xfrm>
            <a:off x="1905000" y="4648200"/>
            <a:ext cx="1138710" cy="569387"/>
          </a:xfrm>
          <a:prstGeom prst="rect">
            <a:avLst/>
          </a:prstGeom>
          <a:noFill/>
        </p:spPr>
        <p:txBody>
          <a:bodyPr wrap="none" rtlCol="0">
            <a:spAutoFit/>
          </a:bodyPr>
          <a:lstStyle/>
          <a:p>
            <a:r>
              <a:rPr lang="en-US" sz="3100" dirty="0" smtClean="0">
                <a:solidFill>
                  <a:srgbClr val="FFC000"/>
                </a:solidFill>
              </a:rPr>
              <a:t>spike!</a:t>
            </a:r>
            <a:endParaRPr lang="cs-CZ" sz="3100" dirty="0">
              <a:solidFill>
                <a:srgbClr val="FFC000"/>
              </a:solidFill>
            </a:endParaRPr>
          </a:p>
        </p:txBody>
      </p:sp>
      <p:sp>
        <p:nvSpPr>
          <p:cNvPr id="18" name="TextBox 10"/>
          <p:cNvSpPr txBox="1"/>
          <p:nvPr/>
        </p:nvSpPr>
        <p:spPr>
          <a:xfrm>
            <a:off x="838200" y="3581400"/>
            <a:ext cx="534071" cy="579319"/>
          </a:xfrm>
          <a:prstGeom prst="rect">
            <a:avLst/>
          </a:prstGeom>
          <a:noFill/>
        </p:spPr>
        <p:txBody>
          <a:bodyPr wrap="square" rtlCol="0">
            <a:spAutoFit/>
          </a:bodyPr>
          <a:lstStyle/>
          <a:p>
            <a:pPr eaLnBrk="0" fontAlgn="base" hangingPunct="0">
              <a:spcBef>
                <a:spcPct val="0"/>
              </a:spcBef>
              <a:spcAft>
                <a:spcPct val="0"/>
              </a:spcAft>
            </a:pPr>
            <a:r>
              <a:rPr lang="en-US" sz="3100" b="1" dirty="0" smtClean="0">
                <a:solidFill>
                  <a:srgbClr val="FFFFFF"/>
                </a:solidFill>
                <a:latin typeface="Times New Roman" pitchFamily="18" charset="0"/>
                <a:cs typeface="Times New Roman" pitchFamily="18" charset="0"/>
              </a:rPr>
              <a:t>p</a:t>
            </a:r>
            <a:endParaRPr lang="en-US" sz="3100" b="1" baseline="-25000" dirty="0" smtClean="0">
              <a:solidFill>
                <a:srgbClr val="FFFFFF"/>
              </a:solidFill>
              <a:latin typeface="Times New Roman" pitchFamily="18" charset="0"/>
              <a:cs typeface="Times New Roman" pitchFamily="18" charset="0"/>
            </a:endParaRPr>
          </a:p>
        </p:txBody>
      </p:sp>
      <p:sp>
        <p:nvSpPr>
          <p:cNvPr id="19" name="Obdélník 18"/>
          <p:cNvSpPr/>
          <p:nvPr/>
        </p:nvSpPr>
        <p:spPr bwMode="auto">
          <a:xfrm>
            <a:off x="6172200" y="1524000"/>
            <a:ext cx="23622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20" name="Obdélník 19"/>
          <p:cNvSpPr/>
          <p:nvPr/>
        </p:nvSpPr>
        <p:spPr bwMode="auto">
          <a:xfrm>
            <a:off x="3276600" y="1600200"/>
            <a:ext cx="28956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21" name="Obdélník 20"/>
          <p:cNvSpPr/>
          <p:nvPr/>
        </p:nvSpPr>
        <p:spPr bwMode="auto">
          <a:xfrm>
            <a:off x="990600" y="1524000"/>
            <a:ext cx="23622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22" name="Zástupný symbol pro obsah 1"/>
          <p:cNvSpPr txBox="1">
            <a:spLocks/>
          </p:cNvSpPr>
          <p:nvPr/>
        </p:nvSpPr>
        <p:spPr bwMode="auto">
          <a:xfrm>
            <a:off x="1981200" y="2743200"/>
            <a:ext cx="6858000" cy="91440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marL="342900" indent="-342900" eaLnBrk="0" fontAlgn="base" hangingPunct="0">
              <a:spcBef>
                <a:spcPct val="20000"/>
              </a:spcBef>
              <a:spcAft>
                <a:spcPct val="0"/>
              </a:spcAft>
              <a:buClr>
                <a:srgbClr val="FF9900"/>
              </a:buClr>
            </a:pPr>
            <a:r>
              <a:rPr lang="en-US" sz="3100" dirty="0" smtClean="0">
                <a:cs typeface="Times New Roman" pitchFamily="18" charset="0"/>
              </a:rPr>
              <a:t>As </a:t>
            </a:r>
            <a:r>
              <a:rPr lang="en-US" sz="3100" dirty="0" smtClean="0">
                <a:latin typeface="Times New Roman" pitchFamily="18" charset="0"/>
                <a:cs typeface="Times New Roman" pitchFamily="18" charset="0"/>
              </a:rPr>
              <a:t>|| </a:t>
            </a:r>
            <a:r>
              <a:rPr lang="en-US" sz="3100" b="1" dirty="0" smtClean="0">
                <a:latin typeface="Times New Roman" pitchFamily="18" charset="0"/>
                <a:cs typeface="Times New Roman" pitchFamily="18" charset="0"/>
              </a:rPr>
              <a:t>p</a:t>
            </a:r>
            <a:r>
              <a:rPr lang="en-US" sz="3100" dirty="0" smtClean="0">
                <a:latin typeface="Times New Roman" pitchFamily="18" charset="0"/>
                <a:cs typeface="Times New Roman" pitchFamily="18" charset="0"/>
              </a:rPr>
              <a:t> – </a:t>
            </a:r>
            <a:r>
              <a:rPr lang="en-US" sz="3100" b="1" dirty="0" smtClean="0">
                <a:latin typeface="Times New Roman" pitchFamily="18" charset="0"/>
                <a:cs typeface="Times New Roman" pitchFamily="18" charset="0"/>
              </a:rPr>
              <a:t>x</a:t>
            </a:r>
            <a:r>
              <a:rPr lang="en-US" sz="3100" dirty="0" smtClean="0">
                <a:latin typeface="Times New Roman" pitchFamily="18" charset="0"/>
                <a:cs typeface="Times New Roman" pitchFamily="18" charset="0"/>
              </a:rPr>
              <a:t> ||</a:t>
            </a:r>
            <a:r>
              <a:rPr lang="en-US" sz="3100" baseline="30000" dirty="0" smtClean="0">
                <a:latin typeface="Times New Roman" pitchFamily="18" charset="0"/>
                <a:cs typeface="Times New Roman" pitchFamily="18" charset="0"/>
              </a:rPr>
              <a:t> </a:t>
            </a:r>
            <a:r>
              <a:rPr lang="en-US" sz="3100" dirty="0" smtClean="0">
                <a:cs typeface="Times New Roman" pitchFamily="18" charset="0"/>
              </a:rPr>
              <a:t>→ </a:t>
            </a:r>
            <a:r>
              <a:rPr lang="en-US" sz="3100" dirty="0" smtClean="0">
                <a:latin typeface="Times New Roman" pitchFamily="18" charset="0"/>
                <a:cs typeface="Times New Roman" pitchFamily="18" charset="0"/>
              </a:rPr>
              <a:t>0</a:t>
            </a:r>
            <a:r>
              <a:rPr lang="en-US" sz="3100" dirty="0" smtClean="0">
                <a:cs typeface="Times New Roman" pitchFamily="18" charset="0"/>
              </a:rPr>
              <a:t>,  VSL contribution → </a:t>
            </a:r>
            <a:r>
              <a:rPr lang="en-US" sz="3100" dirty="0" smtClean="0">
                <a:latin typeface="Times New Roman" pitchFamily="18" charset="0"/>
                <a:cs typeface="Times New Roman"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xit" presetSubtype="0" fill="hold" nodeType="withEffect">
                                  <p:stCondLst>
                                    <p:cond delay="0"/>
                                  </p:stCondLst>
                                  <p:childTnLst>
                                    <p:animEffect transition="out" filter="fade">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37"/>
                                        </p:tgtEl>
                                      </p:cBhvr>
                                    </p:animEffect>
                                    <p:set>
                                      <p:cBhvr>
                                        <p:cTn id="37" dur="1" fill="hold">
                                          <p:stCondLst>
                                            <p:cond delay="499"/>
                                          </p:stCondLst>
                                        </p:cTn>
                                        <p:tgtEl>
                                          <p:spTgt spid="37"/>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fade">
                                      <p:cBhvr>
                                        <p:cTn id="4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animBg="1"/>
      <p:bldP spid="13" grpId="0" animBg="1"/>
      <p:bldP spid="36" grpId="0"/>
      <p:bldP spid="37" grpId="0"/>
      <p:bldP spid="40" grpId="0"/>
      <p:bldP spid="19" grpId="0" animBg="1"/>
      <p:bldP spid="20" grpId="0" animBg="1"/>
      <p:bldP spid="21"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ontent Placeholder 1"/>
          <p:cNvSpPr txBox="1">
            <a:spLocks/>
          </p:cNvSpPr>
          <p:nvPr/>
        </p:nvSpPr>
        <p:spPr bwMode="auto">
          <a:xfrm>
            <a:off x="457200" y="1114425"/>
            <a:ext cx="8229600" cy="1857375"/>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9900"/>
              </a:buClr>
              <a:buSzTx/>
              <a:buFont typeface="Times" charset="0"/>
              <a:buChar char="•"/>
              <a:tabLst/>
              <a:defRPr/>
            </a:pPr>
            <a:r>
              <a:rPr kumimoji="0" lang="en-US" sz="3100" b="0" i="0" u="none" strike="noStrike" kern="0" cap="none" spc="0" normalizeH="0" baseline="0" noProof="0" dirty="0" smtClean="0">
                <a:ln>
                  <a:noFill/>
                </a:ln>
                <a:effectLst/>
                <a:uLnTx/>
                <a:uFillTx/>
                <a:latin typeface="+mn-lt"/>
                <a:ea typeface="+mn-ea"/>
                <a:cs typeface="+mn-cs"/>
              </a:rPr>
              <a:t>Approximate indirect</a:t>
            </a:r>
            <a:r>
              <a:rPr kumimoji="0" lang="en-US" sz="3100" b="0" i="0" u="none" strike="noStrike" kern="0" cap="none" spc="0" normalizeH="0" noProof="0" dirty="0" smtClean="0">
                <a:ln>
                  <a:noFill/>
                </a:ln>
                <a:effectLst/>
                <a:uLnTx/>
                <a:uFillTx/>
                <a:latin typeface="+mn-lt"/>
                <a:ea typeface="+mn-ea"/>
                <a:cs typeface="+mn-cs"/>
              </a:rPr>
              <a:t> illumination by</a:t>
            </a:r>
            <a:endParaRPr kumimoji="0" lang="en-US" sz="3100" b="0" i="0" u="none" strike="noStrike" kern="0" cap="none" spc="0" normalizeH="0" baseline="0" noProof="0" dirty="0" smtClean="0">
              <a:ln>
                <a:noFill/>
              </a:ln>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
                <a:srgbClr val="FF9900"/>
              </a:buClr>
              <a:buSzTx/>
              <a:buFont typeface="Times" charset="0"/>
              <a:buNone/>
              <a:tabLst/>
              <a:defRPr/>
            </a:pPr>
            <a:r>
              <a:rPr kumimoji="0" lang="en-US" sz="3100" b="0" i="0" u="none" strike="noStrike" kern="0" cap="none" spc="0" normalizeH="0" baseline="0" noProof="0" dirty="0" smtClean="0">
                <a:ln w="18415" cmpd="sng">
                  <a:solidFill>
                    <a:srgbClr val="FFFFFF"/>
                  </a:solidFill>
                  <a:prstDash val="solid"/>
                </a:ln>
                <a:effectLst>
                  <a:outerShdw blurRad="63500" dir="3600000" algn="tl" rotWithShape="0">
                    <a:srgbClr val="000000">
                      <a:alpha val="70000"/>
                    </a:srgbClr>
                  </a:outerShdw>
                </a:effectLst>
                <a:uLnTx/>
                <a:uFillTx/>
                <a:latin typeface="+mn-lt"/>
                <a:ea typeface="+mn-ea"/>
                <a:cs typeface="+mn-cs"/>
              </a:rPr>
              <a:t>Virtual Point Lights (VPLs)</a:t>
            </a:r>
            <a:r>
              <a:rPr kumimoji="0" lang="en-US" sz="3100" b="0" i="0" u="none" strike="noStrike" kern="0" cap="none" spc="0" normalizeH="0" baseline="0" noProof="0" dirty="0" smtClean="0">
                <a:ln>
                  <a:noFill/>
                </a:ln>
                <a:effectLst/>
                <a:uLnTx/>
                <a:uFillTx/>
                <a:latin typeface="+mn-lt"/>
                <a:ea typeface="+mn-ea"/>
                <a:cs typeface="+mn-cs"/>
              </a:rPr>
              <a:t/>
            </a:r>
            <a:br>
              <a:rPr kumimoji="0" lang="en-US" sz="3100" b="0" i="0" u="none" strike="noStrike" kern="0" cap="none" spc="0" normalizeH="0" baseline="0" noProof="0" dirty="0" smtClean="0">
                <a:ln>
                  <a:noFill/>
                </a:ln>
                <a:effectLst/>
                <a:uLnTx/>
                <a:uFillTx/>
                <a:latin typeface="+mn-lt"/>
                <a:ea typeface="+mn-ea"/>
                <a:cs typeface="+mn-cs"/>
              </a:rPr>
            </a:br>
            <a:endParaRPr kumimoji="0" lang="en-US" sz="3100" b="0" i="0" u="none" strike="noStrike" kern="0" cap="none" spc="0" normalizeH="0" baseline="0" noProof="0" dirty="0" smtClean="0">
              <a:ln w="18415" cmpd="sng">
                <a:solidFill>
                  <a:srgbClr val="FFFFFF"/>
                </a:solidFill>
                <a:prstDash val="solid"/>
              </a:ln>
              <a:effectLst>
                <a:outerShdw blurRad="63500" dir="3600000" algn="tl" rotWithShape="0">
                  <a:srgbClr val="000000">
                    <a:alpha val="70000"/>
                  </a:srgbClr>
                </a:outerShdw>
              </a:effectLst>
              <a:uLnTx/>
              <a:uFillTx/>
              <a:latin typeface="+mn-lt"/>
              <a:ea typeface="+mn-ea"/>
              <a:cs typeface="+mn-cs"/>
            </a:endParaRPr>
          </a:p>
        </p:txBody>
      </p:sp>
      <p:sp>
        <p:nvSpPr>
          <p:cNvPr id="2" name="Content Placeholder 1"/>
          <p:cNvSpPr>
            <a:spLocks noGrp="1"/>
          </p:cNvSpPr>
          <p:nvPr>
            <p:ph idx="1"/>
          </p:nvPr>
        </p:nvSpPr>
        <p:spPr>
          <a:xfrm>
            <a:off x="762000" y="2514600"/>
            <a:ext cx="3429000" cy="990600"/>
          </a:xfrm>
        </p:spPr>
        <p:txBody>
          <a:bodyPr/>
          <a:lstStyle/>
          <a:p>
            <a:pPr marL="514350" indent="-514350">
              <a:buFont typeface="+mj-lt"/>
              <a:buAutoNum type="arabicPeriod"/>
            </a:pPr>
            <a:r>
              <a:rPr lang="en-US" dirty="0" smtClean="0"/>
              <a:t>Generate VPLs</a:t>
            </a:r>
            <a:endParaRPr lang="en-US" dirty="0" smtClean="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a:t>
            </a:fld>
            <a:endParaRPr lang="en-US" dirty="0">
              <a:solidFill>
                <a:srgbClr val="FFFFFF"/>
              </a:solidFill>
            </a:endParaRPr>
          </a:p>
        </p:txBody>
      </p:sp>
      <p:sp>
        <p:nvSpPr>
          <p:cNvPr id="4" name="Title 3"/>
          <p:cNvSpPr>
            <a:spLocks noGrp="1"/>
          </p:cNvSpPr>
          <p:nvPr>
            <p:ph type="title"/>
          </p:nvPr>
        </p:nvSpPr>
        <p:spPr/>
        <p:txBody>
          <a:bodyPr/>
          <a:lstStyle/>
          <a:p>
            <a:r>
              <a:rPr lang="en-US" dirty="0" smtClean="0"/>
              <a:t>Instant </a:t>
            </a:r>
            <a:r>
              <a:rPr lang="en-US" dirty="0" err="1" smtClean="0"/>
              <a:t>radiosity</a:t>
            </a:r>
            <a:endParaRPr lang="en-US" dirty="0"/>
          </a:p>
        </p:txBody>
      </p:sp>
      <p:sp>
        <p:nvSpPr>
          <p:cNvPr id="112" name="Content Placeholder 1"/>
          <p:cNvSpPr txBox="1">
            <a:spLocks/>
          </p:cNvSpPr>
          <p:nvPr/>
        </p:nvSpPr>
        <p:spPr bwMode="auto">
          <a:xfrm>
            <a:off x="4876800" y="2515474"/>
            <a:ext cx="3657600" cy="99060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marL="514350" marR="0" lvl="0" indent="-514350" algn="l" defTabSz="914400" rtl="0" eaLnBrk="0" fontAlgn="base" latinLnBrk="0" hangingPunct="0">
              <a:lnSpc>
                <a:spcPct val="100000"/>
              </a:lnSpc>
              <a:spcBef>
                <a:spcPct val="20000"/>
              </a:spcBef>
              <a:spcAft>
                <a:spcPct val="0"/>
              </a:spcAft>
              <a:buClr>
                <a:srgbClr val="FF9900"/>
              </a:buClr>
              <a:buSzTx/>
              <a:buFont typeface="+mj-lt"/>
              <a:buAutoNum type="arabicPeriod" startAt="2"/>
              <a:tabLst/>
              <a:defRPr/>
            </a:pPr>
            <a:r>
              <a:rPr kumimoji="0" lang="en-US" sz="3100" b="0" i="0" u="none" strike="noStrike" kern="0" cap="none" spc="0" normalizeH="0" baseline="0" noProof="0" dirty="0" smtClean="0">
                <a:ln>
                  <a:noFill/>
                </a:ln>
                <a:solidFill>
                  <a:schemeClr val="tx1"/>
                </a:solidFill>
                <a:effectLst/>
                <a:uLnTx/>
                <a:uFillTx/>
                <a:latin typeface="+mn-lt"/>
                <a:ea typeface="+mn-ea"/>
                <a:cs typeface="+mn-cs"/>
              </a:rPr>
              <a:t>Render with VPLs</a:t>
            </a:r>
          </a:p>
        </p:txBody>
      </p:sp>
      <p:grpSp>
        <p:nvGrpSpPr>
          <p:cNvPr id="5" name="Group 4"/>
          <p:cNvGrpSpPr/>
          <p:nvPr/>
        </p:nvGrpSpPr>
        <p:grpSpPr>
          <a:xfrm>
            <a:off x="990600" y="3201274"/>
            <a:ext cx="2895600" cy="2895600"/>
            <a:chOff x="1441450" y="1495425"/>
            <a:chExt cx="4621213" cy="4621213"/>
          </a:xfrm>
        </p:grpSpPr>
        <p:sp>
          <p:nvSpPr>
            <p:cNvPr id="76"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77"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96" name="Straight Connector 95"/>
          <p:cNvCxnSpPr/>
          <p:nvPr/>
        </p:nvCxnSpPr>
        <p:spPr>
          <a:xfrm>
            <a:off x="2382735" y="3532389"/>
            <a:ext cx="1130648" cy="1023826"/>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853274" y="4674762"/>
            <a:ext cx="778639" cy="541585"/>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1775060" y="3698120"/>
            <a:ext cx="784455" cy="445630"/>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0800000" flipV="1">
            <a:off x="1241038" y="3536075"/>
            <a:ext cx="1138016" cy="567168"/>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flipH="1">
            <a:off x="993458" y="4347131"/>
            <a:ext cx="1082922" cy="587765"/>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1" name="Sun 100"/>
          <p:cNvSpPr/>
          <p:nvPr/>
        </p:nvSpPr>
        <p:spPr>
          <a:xfrm>
            <a:off x="1108991" y="3968928"/>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2" name="Sun 101"/>
          <p:cNvSpPr/>
          <p:nvPr/>
        </p:nvSpPr>
        <p:spPr>
          <a:xfrm>
            <a:off x="2159191" y="3312643"/>
            <a:ext cx="445477" cy="445477"/>
          </a:xfrm>
          <a:prstGeom prst="sun">
            <a:avLst>
              <a:gd name="adj" fmla="val 32937"/>
            </a:avLst>
          </a:prstGeom>
          <a:solidFill>
            <a:srgbClr val="FFFF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3" name="Sun 102"/>
          <p:cNvSpPr/>
          <p:nvPr/>
        </p:nvSpPr>
        <p:spPr>
          <a:xfrm>
            <a:off x="1817719" y="4176935"/>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4" name="Sun 103"/>
          <p:cNvSpPr/>
          <p:nvPr/>
        </p:nvSpPr>
        <p:spPr>
          <a:xfrm>
            <a:off x="2819400" y="5182474"/>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5" name="Sun 104"/>
          <p:cNvSpPr/>
          <p:nvPr/>
        </p:nvSpPr>
        <p:spPr>
          <a:xfrm>
            <a:off x="3376888" y="4418969"/>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6" name="Sun 105"/>
          <p:cNvSpPr/>
          <p:nvPr/>
        </p:nvSpPr>
        <p:spPr>
          <a:xfrm>
            <a:off x="1713318" y="5030074"/>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6" name="Group 229"/>
          <p:cNvGrpSpPr/>
          <p:nvPr/>
        </p:nvGrpSpPr>
        <p:grpSpPr>
          <a:xfrm>
            <a:off x="5410200" y="3201274"/>
            <a:ext cx="2895600" cy="2895600"/>
            <a:chOff x="5410200" y="3581400"/>
            <a:chExt cx="2895600" cy="2895600"/>
          </a:xfrm>
        </p:grpSpPr>
        <p:sp>
          <p:nvSpPr>
            <p:cNvPr id="45" name="Oval 25"/>
            <p:cNvSpPr>
              <a:spLocks noChangeArrowheads="1"/>
            </p:cNvSpPr>
            <p:nvPr/>
          </p:nvSpPr>
          <p:spPr bwMode="auto">
            <a:xfrm>
              <a:off x="5867400" y="6248400"/>
              <a:ext cx="101794" cy="48971"/>
            </a:xfrm>
            <a:prstGeom prst="ellipse">
              <a:avLst/>
            </a:prstGeom>
            <a:solidFill>
              <a:schemeClr val="tx1"/>
            </a:solidFill>
            <a:ln w="9525">
              <a:solidFill>
                <a:srgbClr val="FFC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7" name="Group 4"/>
            <p:cNvGrpSpPr/>
            <p:nvPr/>
          </p:nvGrpSpPr>
          <p:grpSpPr>
            <a:xfrm>
              <a:off x="5410200" y="3581400"/>
              <a:ext cx="2895600" cy="2895600"/>
              <a:chOff x="1441450" y="1495425"/>
              <a:chExt cx="4621213" cy="4621213"/>
            </a:xfrm>
          </p:grpSpPr>
          <p:sp>
            <p:nvSpPr>
              <p:cNvPr id="199" name="AutoShape 617"/>
              <p:cNvSpPr>
                <a:spLocks noChangeAspect="1" noChangeArrowheads="1" noTextEdit="1"/>
              </p:cNvSpPr>
              <p:nvPr/>
            </p:nvSpPr>
            <p:spPr bwMode="auto">
              <a:xfrm>
                <a:off x="1441450" y="1495425"/>
                <a:ext cx="4621213" cy="4621213"/>
              </a:xfrm>
              <a:prstGeom prst="rect">
                <a:avLst/>
              </a:prstGeom>
              <a:solidFill>
                <a:schemeClr val="tx1">
                  <a:lumMod val="75000"/>
                </a:schemeClr>
              </a:solidFill>
              <a:ln w="19050">
                <a:solidFill>
                  <a:schemeClr val="tx1"/>
                </a:solidFill>
                <a:miter lim="800000"/>
                <a:headEnd/>
                <a:tailEnd/>
              </a:ln>
              <a:effectLst>
                <a:outerShdw blurRad="50800" dist="38100" dir="2700000" algn="tl" rotWithShape="0">
                  <a:schemeClr val="tx1">
                    <a:alpha val="4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200" name="Freeform 620"/>
              <p:cNvSpPr>
                <a:spLocks/>
              </p:cNvSpPr>
              <p:nvPr/>
            </p:nvSpPr>
            <p:spPr bwMode="auto">
              <a:xfrm>
                <a:off x="1592263" y="5026025"/>
                <a:ext cx="881063" cy="1090613"/>
              </a:xfrm>
              <a:custGeom>
                <a:avLst/>
                <a:gdLst/>
                <a:ahLst/>
                <a:cxnLst>
                  <a:cxn ang="0">
                    <a:pos x="0" y="687"/>
                  </a:cxn>
                  <a:cxn ang="0">
                    <a:pos x="555" y="0"/>
                  </a:cxn>
                  <a:cxn ang="0">
                    <a:pos x="0" y="687"/>
                  </a:cxn>
                </a:cxnLst>
                <a:rect l="0" t="0" r="r" b="b"/>
                <a:pathLst>
                  <a:path w="555" h="687">
                    <a:moveTo>
                      <a:pt x="0" y="687"/>
                    </a:moveTo>
                    <a:lnTo>
                      <a:pt x="555" y="0"/>
                    </a:lnTo>
                    <a:lnTo>
                      <a:pt x="0"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621"/>
              <p:cNvSpPr>
                <a:spLocks noChangeShapeType="1"/>
              </p:cNvSpPr>
              <p:nvPr/>
            </p:nvSpPr>
            <p:spPr bwMode="auto">
              <a:xfrm flipV="1">
                <a:off x="1592263" y="5026025"/>
                <a:ext cx="881063" cy="1090613"/>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622"/>
              <p:cNvSpPr>
                <a:spLocks/>
              </p:cNvSpPr>
              <p:nvPr/>
            </p:nvSpPr>
            <p:spPr bwMode="auto">
              <a:xfrm>
                <a:off x="5024438" y="5026025"/>
                <a:ext cx="979488" cy="1090613"/>
              </a:xfrm>
              <a:custGeom>
                <a:avLst/>
                <a:gdLst/>
                <a:ahLst/>
                <a:cxnLst>
                  <a:cxn ang="0">
                    <a:pos x="617" y="687"/>
                  </a:cxn>
                  <a:cxn ang="0">
                    <a:pos x="0" y="0"/>
                  </a:cxn>
                  <a:cxn ang="0">
                    <a:pos x="617" y="687"/>
                  </a:cxn>
                </a:cxnLst>
                <a:rect l="0" t="0" r="r" b="b"/>
                <a:pathLst>
                  <a:path w="617" h="687">
                    <a:moveTo>
                      <a:pt x="617" y="687"/>
                    </a:moveTo>
                    <a:lnTo>
                      <a:pt x="0" y="0"/>
                    </a:lnTo>
                    <a:lnTo>
                      <a:pt x="617" y="68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Line 623"/>
              <p:cNvSpPr>
                <a:spLocks noChangeShapeType="1"/>
              </p:cNvSpPr>
              <p:nvPr/>
            </p:nvSpPr>
            <p:spPr bwMode="auto">
              <a:xfrm flipH="1" flipV="1">
                <a:off x="5024438" y="5026025"/>
                <a:ext cx="979488" cy="109061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624"/>
              <p:cNvSpPr>
                <a:spLocks/>
              </p:cNvSpPr>
              <p:nvPr/>
            </p:nvSpPr>
            <p:spPr bwMode="auto">
              <a:xfrm>
                <a:off x="5024438" y="2417763"/>
                <a:ext cx="17463" cy="2608263"/>
              </a:xfrm>
              <a:custGeom>
                <a:avLst/>
                <a:gdLst/>
                <a:ahLst/>
                <a:cxnLst>
                  <a:cxn ang="0">
                    <a:pos x="0" y="1643"/>
                  </a:cxn>
                  <a:cxn ang="0">
                    <a:pos x="11" y="0"/>
                  </a:cxn>
                  <a:cxn ang="0">
                    <a:pos x="0" y="1643"/>
                  </a:cxn>
                </a:cxnLst>
                <a:rect l="0" t="0" r="r" b="b"/>
                <a:pathLst>
                  <a:path w="11" h="1643">
                    <a:moveTo>
                      <a:pt x="0" y="1643"/>
                    </a:moveTo>
                    <a:lnTo>
                      <a:pt x="11" y="0"/>
                    </a:lnTo>
                    <a:lnTo>
                      <a:pt x="0" y="1643"/>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Line 625"/>
              <p:cNvSpPr>
                <a:spLocks noChangeShapeType="1"/>
              </p:cNvSpPr>
              <p:nvPr/>
            </p:nvSpPr>
            <p:spPr bwMode="auto">
              <a:xfrm flipV="1">
                <a:off x="5024438" y="2417763"/>
                <a:ext cx="17463" cy="2608263"/>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626"/>
              <p:cNvSpPr>
                <a:spLocks/>
              </p:cNvSpPr>
              <p:nvPr/>
            </p:nvSpPr>
            <p:spPr bwMode="auto">
              <a:xfrm>
                <a:off x="5041900" y="1665288"/>
                <a:ext cx="1008063" cy="752475"/>
              </a:xfrm>
              <a:custGeom>
                <a:avLst/>
                <a:gdLst/>
                <a:ahLst/>
                <a:cxnLst>
                  <a:cxn ang="0">
                    <a:pos x="0" y="474"/>
                  </a:cxn>
                  <a:cxn ang="0">
                    <a:pos x="635" y="0"/>
                  </a:cxn>
                  <a:cxn ang="0">
                    <a:pos x="0" y="474"/>
                  </a:cxn>
                </a:cxnLst>
                <a:rect l="0" t="0" r="r" b="b"/>
                <a:pathLst>
                  <a:path w="635" h="474">
                    <a:moveTo>
                      <a:pt x="0" y="474"/>
                    </a:moveTo>
                    <a:lnTo>
                      <a:pt x="635" y="0"/>
                    </a:lnTo>
                    <a:lnTo>
                      <a:pt x="0" y="474"/>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Line 627"/>
              <p:cNvSpPr>
                <a:spLocks noChangeShapeType="1"/>
              </p:cNvSpPr>
              <p:nvPr/>
            </p:nvSpPr>
            <p:spPr bwMode="auto">
              <a:xfrm flipV="1">
                <a:off x="5041900" y="1665288"/>
                <a:ext cx="1008063" cy="752475"/>
              </a:xfrm>
              <a:prstGeom prst="line">
                <a:avLst/>
              </a:prstGeom>
              <a:noFill/>
              <a:ln w="19050" cap="flat">
                <a:solidFill>
                  <a:srgbClr val="ED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628"/>
              <p:cNvSpPr>
                <a:spLocks/>
              </p:cNvSpPr>
              <p:nvPr/>
            </p:nvSpPr>
            <p:spPr bwMode="auto">
              <a:xfrm>
                <a:off x="2444750" y="2428875"/>
                <a:ext cx="28575" cy="2597150"/>
              </a:xfrm>
              <a:custGeom>
                <a:avLst/>
                <a:gdLst/>
                <a:ahLst/>
                <a:cxnLst>
                  <a:cxn ang="0">
                    <a:pos x="18" y="1636"/>
                  </a:cxn>
                  <a:cxn ang="0">
                    <a:pos x="0" y="0"/>
                  </a:cxn>
                  <a:cxn ang="0">
                    <a:pos x="18" y="1636"/>
                  </a:cxn>
                </a:cxnLst>
                <a:rect l="0" t="0" r="r" b="b"/>
                <a:pathLst>
                  <a:path w="18" h="1636">
                    <a:moveTo>
                      <a:pt x="18" y="1636"/>
                    </a:moveTo>
                    <a:lnTo>
                      <a:pt x="0" y="0"/>
                    </a:lnTo>
                    <a:lnTo>
                      <a:pt x="18" y="1636"/>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Line 629"/>
              <p:cNvSpPr>
                <a:spLocks noChangeShapeType="1"/>
              </p:cNvSpPr>
              <p:nvPr/>
            </p:nvSpPr>
            <p:spPr bwMode="auto">
              <a:xfrm flipH="1" flipV="1">
                <a:off x="2444750" y="2428875"/>
                <a:ext cx="28575" cy="2597150"/>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630"/>
              <p:cNvSpPr>
                <a:spLocks/>
              </p:cNvSpPr>
              <p:nvPr/>
            </p:nvSpPr>
            <p:spPr bwMode="auto">
              <a:xfrm>
                <a:off x="1452563" y="1600200"/>
                <a:ext cx="992188" cy="828675"/>
              </a:xfrm>
              <a:custGeom>
                <a:avLst/>
                <a:gdLst/>
                <a:ahLst/>
                <a:cxnLst>
                  <a:cxn ang="0">
                    <a:pos x="625" y="522"/>
                  </a:cxn>
                  <a:cxn ang="0">
                    <a:pos x="0" y="0"/>
                  </a:cxn>
                  <a:cxn ang="0">
                    <a:pos x="625" y="522"/>
                  </a:cxn>
                </a:cxnLst>
                <a:rect l="0" t="0" r="r" b="b"/>
                <a:pathLst>
                  <a:path w="625" h="522">
                    <a:moveTo>
                      <a:pt x="625" y="522"/>
                    </a:moveTo>
                    <a:lnTo>
                      <a:pt x="0" y="0"/>
                    </a:lnTo>
                    <a:lnTo>
                      <a:pt x="625" y="522"/>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631"/>
              <p:cNvSpPr>
                <a:spLocks noChangeShapeType="1"/>
              </p:cNvSpPr>
              <p:nvPr/>
            </p:nvSpPr>
            <p:spPr bwMode="auto">
              <a:xfrm flipH="1" flipV="1">
                <a:off x="1452563" y="1600200"/>
                <a:ext cx="992188" cy="828675"/>
              </a:xfrm>
              <a:prstGeom prst="line">
                <a:avLst/>
              </a:prstGeom>
              <a:noFill/>
              <a:ln w="19050" cap="flat">
                <a:solidFill>
                  <a:srgbClr val="39B54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632"/>
              <p:cNvSpPr>
                <a:spLocks/>
              </p:cNvSpPr>
              <p:nvPr/>
            </p:nvSpPr>
            <p:spPr bwMode="auto">
              <a:xfrm>
                <a:off x="2444750" y="2417763"/>
                <a:ext cx="2597150" cy="11113"/>
              </a:xfrm>
              <a:custGeom>
                <a:avLst/>
                <a:gdLst/>
                <a:ahLst/>
                <a:cxnLst>
                  <a:cxn ang="0">
                    <a:pos x="0" y="7"/>
                  </a:cxn>
                  <a:cxn ang="0">
                    <a:pos x="1636" y="0"/>
                  </a:cxn>
                  <a:cxn ang="0">
                    <a:pos x="0" y="7"/>
                  </a:cxn>
                </a:cxnLst>
                <a:rect l="0" t="0" r="r" b="b"/>
                <a:pathLst>
                  <a:path w="1636" h="7">
                    <a:moveTo>
                      <a:pt x="0" y="7"/>
                    </a:moveTo>
                    <a:lnTo>
                      <a:pt x="1636" y="0"/>
                    </a:lnTo>
                    <a:lnTo>
                      <a:pt x="0" y="7"/>
                    </a:lnTo>
                    <a:close/>
                  </a:path>
                </a:pathLst>
              </a:custGeom>
              <a:solidFill>
                <a:srgbClr val="ED1C24"/>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Line 633"/>
              <p:cNvSpPr>
                <a:spLocks noChangeShapeType="1"/>
              </p:cNvSpPr>
              <p:nvPr/>
            </p:nvSpPr>
            <p:spPr bwMode="auto">
              <a:xfrm flipV="1">
                <a:off x="2444750" y="2417763"/>
                <a:ext cx="2597150" cy="11113"/>
              </a:xfrm>
              <a:prstGeom prst="line">
                <a:avLst/>
              </a:prstGeom>
              <a:no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634"/>
              <p:cNvSpPr>
                <a:spLocks noChangeShapeType="1"/>
              </p:cNvSpPr>
              <p:nvPr/>
            </p:nvSpPr>
            <p:spPr bwMode="auto">
              <a:xfrm>
                <a:off x="4457700" y="2738438"/>
                <a:ext cx="630238" cy="25495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Oval 635"/>
              <p:cNvSpPr>
                <a:spLocks noChangeArrowheads="1"/>
              </p:cNvSpPr>
              <p:nvPr/>
            </p:nvSpPr>
            <p:spPr bwMode="auto">
              <a:xfrm>
                <a:off x="2473325" y="4256088"/>
                <a:ext cx="1057275" cy="1044575"/>
              </a:xfrm>
              <a:prstGeom prst="ellipse">
                <a:avLst/>
              </a:prstGeom>
              <a:noFill/>
              <a:ln w="19050" cap="flat">
                <a:solidFill>
                  <a:srgbClr val="FFF2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Line 636"/>
              <p:cNvSpPr>
                <a:spLocks noChangeShapeType="1"/>
              </p:cNvSpPr>
              <p:nvPr/>
            </p:nvSpPr>
            <p:spPr bwMode="auto">
              <a:xfrm flipH="1">
                <a:off x="3833813" y="2738438"/>
                <a:ext cx="623888" cy="2562225"/>
              </a:xfrm>
              <a:prstGeom prst="line">
                <a:avLst/>
              </a:pr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637"/>
              <p:cNvSpPr>
                <a:spLocks/>
              </p:cNvSpPr>
              <p:nvPr/>
            </p:nvSpPr>
            <p:spPr bwMode="auto">
              <a:xfrm>
                <a:off x="3886200" y="5270500"/>
                <a:ext cx="1190625" cy="152400"/>
              </a:xfrm>
              <a:custGeom>
                <a:avLst/>
                <a:gdLst/>
                <a:ahLst/>
                <a:cxnLst>
                  <a:cxn ang="0">
                    <a:pos x="0" y="0"/>
                  </a:cxn>
                  <a:cxn ang="0">
                    <a:pos x="102" y="26"/>
                  </a:cxn>
                  <a:cxn ang="0">
                    <a:pos x="204" y="0"/>
                  </a:cxn>
                </a:cxnLst>
                <a:rect l="0" t="0" r="r" b="b"/>
                <a:pathLst>
                  <a:path w="204" h="26">
                    <a:moveTo>
                      <a:pt x="0" y="0"/>
                    </a:moveTo>
                    <a:cubicBezTo>
                      <a:pt x="0" y="15"/>
                      <a:pt x="45" y="26"/>
                      <a:pt x="102" y="26"/>
                    </a:cubicBezTo>
                    <a:cubicBezTo>
                      <a:pt x="158" y="26"/>
                      <a:pt x="204" y="15"/>
                      <a:pt x="204" y="0"/>
                    </a:cubicBezTo>
                  </a:path>
                </a:pathLst>
              </a:custGeom>
              <a:noFill/>
              <a:ln w="19050" cap="flat">
                <a:solidFill>
                  <a:srgbClr val="1B75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Oval 638"/>
              <p:cNvSpPr>
                <a:spLocks noChangeArrowheads="1"/>
              </p:cNvSpPr>
              <p:nvPr/>
            </p:nvSpPr>
            <p:spPr bwMode="auto">
              <a:xfrm>
                <a:off x="2992438" y="4594225"/>
                <a:ext cx="1190625" cy="1230313"/>
              </a:xfrm>
              <a:prstGeom prst="ellipse">
                <a:avLst/>
              </a:prstGeom>
              <a:solidFill>
                <a:schemeClr val="tx1">
                  <a:lumMod val="75000"/>
                </a:schemeClr>
              </a:solidFill>
              <a:ln w="19050" cap="flat">
                <a:solidFill>
                  <a:srgbClr val="4D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24" name="Sun 223"/>
            <p:cNvSpPr/>
            <p:nvPr/>
          </p:nvSpPr>
          <p:spPr>
            <a:xfrm>
              <a:off x="5528591" y="4349054"/>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5" name="Sun 224"/>
            <p:cNvSpPr/>
            <p:nvPr/>
          </p:nvSpPr>
          <p:spPr>
            <a:xfrm>
              <a:off x="6578791" y="3692769"/>
              <a:ext cx="445477" cy="445477"/>
            </a:xfrm>
            <a:prstGeom prst="sun">
              <a:avLst>
                <a:gd name="adj" fmla="val 32937"/>
              </a:avLst>
            </a:prstGeom>
            <a:solidFill>
              <a:srgbClr val="FFFF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6" name="Sun 225"/>
            <p:cNvSpPr/>
            <p:nvPr/>
          </p:nvSpPr>
          <p:spPr>
            <a:xfrm>
              <a:off x="6237319" y="4557061"/>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7" name="Sun 226"/>
            <p:cNvSpPr/>
            <p:nvPr/>
          </p:nvSpPr>
          <p:spPr>
            <a:xfrm>
              <a:off x="7239000" y="5562600"/>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8" name="Sun 227"/>
            <p:cNvSpPr/>
            <p:nvPr/>
          </p:nvSpPr>
          <p:spPr>
            <a:xfrm>
              <a:off x="7796488" y="4799095"/>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9" name="Sun 228"/>
            <p:cNvSpPr/>
            <p:nvPr/>
          </p:nvSpPr>
          <p:spPr>
            <a:xfrm>
              <a:off x="6132918" y="5410200"/>
              <a:ext cx="267881" cy="267881"/>
            </a:xfrm>
            <a:prstGeom prst="sun">
              <a:avLst>
                <a:gd name="adj" fmla="val 34166"/>
              </a:avLst>
            </a:prstGeom>
            <a:solidFill>
              <a:srgbClr val="FFC000"/>
            </a:solidFill>
            <a:ln w="635">
              <a:solidFill>
                <a:schemeClr val="bg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231" name="Oval 230"/>
          <p:cNvSpPr/>
          <p:nvPr/>
        </p:nvSpPr>
        <p:spPr bwMode="auto">
          <a:xfrm>
            <a:off x="5943600" y="5792074"/>
            <a:ext cx="2286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32" name="Straight Connector 231"/>
          <p:cNvCxnSpPr/>
          <p:nvPr/>
        </p:nvCxnSpPr>
        <p:spPr>
          <a:xfrm rot="5400000">
            <a:off x="5288161" y="4318824"/>
            <a:ext cx="2296696" cy="721414"/>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rot="5400000">
            <a:off x="5826951" y="5399718"/>
            <a:ext cx="677016" cy="195837"/>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5467902" y="4918640"/>
            <a:ext cx="1511666" cy="290706"/>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16200000" flipH="1">
            <a:off x="5003896" y="4764235"/>
            <a:ext cx="1726082" cy="412227"/>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10800000" flipV="1">
            <a:off x="6062526" y="4546006"/>
            <a:ext cx="1865799" cy="1289674"/>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0800000" flipV="1">
            <a:off x="6073097" y="5317694"/>
            <a:ext cx="1294961" cy="512699"/>
          </a:xfrm>
          <a:prstGeom prst="line">
            <a:avLst/>
          </a:prstGeom>
          <a:ln w="6350">
            <a:solidFill>
              <a:schemeClr val="tx1">
                <a:lumMod val="50000"/>
              </a:schemeClr>
            </a:solidFill>
            <a:tailEnd type="non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500"/>
                                        <p:tgtEl>
                                          <p:spTgt spid="102"/>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fade">
                                      <p:cBhvr>
                                        <p:cTn id="21" dur="500"/>
                                        <p:tgtEl>
                                          <p:spTgt spid="101"/>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wipe(up)">
                                      <p:cBhvr>
                                        <p:cTn id="25" dur="500"/>
                                        <p:tgtEl>
                                          <p:spTgt spid="100"/>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06"/>
                                        </p:tgtEl>
                                        <p:attrNameLst>
                                          <p:attrName>style.visibility</p:attrName>
                                        </p:attrNameLst>
                                      </p:cBhvr>
                                      <p:to>
                                        <p:strVal val="visible"/>
                                      </p:to>
                                    </p:set>
                                    <p:animEffect transition="in" filter="fade">
                                      <p:cBhvr>
                                        <p:cTn id="29" dur="500"/>
                                        <p:tgtEl>
                                          <p:spTgt spid="106"/>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98"/>
                                        </p:tgtEl>
                                        <p:attrNameLst>
                                          <p:attrName>style.visibility</p:attrName>
                                        </p:attrNameLst>
                                      </p:cBhvr>
                                      <p:to>
                                        <p:strVal val="visible"/>
                                      </p:to>
                                    </p:set>
                                    <p:animEffect transition="in" filter="wipe(up)">
                                      <p:cBhvr>
                                        <p:cTn id="33" dur="500"/>
                                        <p:tgtEl>
                                          <p:spTgt spid="9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fade">
                                      <p:cBhvr>
                                        <p:cTn id="37" dur="500"/>
                                        <p:tgtEl>
                                          <p:spTgt spid="103"/>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500"/>
                                        <p:tgtEl>
                                          <p:spTgt spid="96"/>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fade">
                                      <p:cBhvr>
                                        <p:cTn id="45" dur="500"/>
                                        <p:tgtEl>
                                          <p:spTgt spid="105"/>
                                        </p:tgtEl>
                                      </p:cBhvr>
                                    </p:animEffect>
                                  </p:childTnLst>
                                </p:cTn>
                              </p:par>
                            </p:childTnLst>
                          </p:cTn>
                        </p:par>
                        <p:par>
                          <p:cTn id="46" fill="hold">
                            <p:stCondLst>
                              <p:cond delay="4500"/>
                            </p:stCondLst>
                            <p:childTnLst>
                              <p:par>
                                <p:cTn id="47" presetID="22" presetClass="entr" presetSubtype="1" fill="hold" nodeType="after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wipe(up)">
                                      <p:cBhvr>
                                        <p:cTn id="49" dur="500"/>
                                        <p:tgtEl>
                                          <p:spTgt spid="97"/>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04"/>
                                        </p:tgtEl>
                                        <p:attrNameLst>
                                          <p:attrName>style.visibility</p:attrName>
                                        </p:attrNameLst>
                                      </p:cBhvr>
                                      <p:to>
                                        <p:strVal val="visible"/>
                                      </p:to>
                                    </p:set>
                                    <p:animEffect transition="in" filter="fade">
                                      <p:cBhvr>
                                        <p:cTn id="53" dur="500"/>
                                        <p:tgtEl>
                                          <p:spTgt spid="10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2"/>
                                        </p:tgtEl>
                                        <p:attrNameLst>
                                          <p:attrName>style.visibility</p:attrName>
                                        </p:attrNameLst>
                                      </p:cBhvr>
                                      <p:to>
                                        <p:strVal val="visible"/>
                                      </p:to>
                                    </p:set>
                                    <p:animEffect transition="in" filter="fade">
                                      <p:cBhvr>
                                        <p:cTn id="58" dur="500"/>
                                        <p:tgtEl>
                                          <p:spTgt spid="112"/>
                                        </p:tgtEl>
                                      </p:cBhvr>
                                    </p:animEffect>
                                  </p:childTnLst>
                                </p:cTn>
                              </p:par>
                              <p:par>
                                <p:cTn id="59" presetID="10"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1"/>
                                        </p:tgtEl>
                                        <p:attrNameLst>
                                          <p:attrName>style.visibility</p:attrName>
                                        </p:attrNameLst>
                                      </p:cBhvr>
                                      <p:to>
                                        <p:strVal val="visible"/>
                                      </p:to>
                                    </p:set>
                                    <p:animEffect transition="in" filter="fade">
                                      <p:cBhvr>
                                        <p:cTn id="64" dur="500"/>
                                        <p:tgtEl>
                                          <p:spTgt spid="231"/>
                                        </p:tgtEl>
                                      </p:cBhvr>
                                    </p:animEffect>
                                  </p:childTnLst>
                                </p:cTn>
                              </p:par>
                            </p:childTnLst>
                          </p:cTn>
                        </p:par>
                        <p:par>
                          <p:cTn id="65" fill="hold">
                            <p:stCondLst>
                              <p:cond delay="500"/>
                            </p:stCondLst>
                            <p:childTnLst>
                              <p:par>
                                <p:cTn id="66" presetID="22" presetClass="entr" presetSubtype="1" fill="hold" nodeType="afterEffect">
                                  <p:stCondLst>
                                    <p:cond delay="0"/>
                                  </p:stCondLst>
                                  <p:childTnLst>
                                    <p:set>
                                      <p:cBhvr>
                                        <p:cTn id="67" dur="1" fill="hold">
                                          <p:stCondLst>
                                            <p:cond delay="0"/>
                                          </p:stCondLst>
                                        </p:cTn>
                                        <p:tgtEl>
                                          <p:spTgt spid="249"/>
                                        </p:tgtEl>
                                        <p:attrNameLst>
                                          <p:attrName>style.visibility</p:attrName>
                                        </p:attrNameLst>
                                      </p:cBhvr>
                                      <p:to>
                                        <p:strVal val="visible"/>
                                      </p:to>
                                    </p:set>
                                    <p:animEffect transition="in" filter="wipe(up)">
                                      <p:cBhvr>
                                        <p:cTn id="68" dur="500"/>
                                        <p:tgtEl>
                                          <p:spTgt spid="249"/>
                                        </p:tgtEl>
                                      </p:cBhvr>
                                    </p:animEffect>
                                  </p:childTnLst>
                                </p:cTn>
                              </p:par>
                              <p:par>
                                <p:cTn id="69" presetID="22" presetClass="entr" presetSubtype="1" fill="hold" nodeType="withEffect">
                                  <p:stCondLst>
                                    <p:cond delay="0"/>
                                  </p:stCondLst>
                                  <p:childTnLst>
                                    <p:set>
                                      <p:cBhvr>
                                        <p:cTn id="70" dur="1" fill="hold">
                                          <p:stCondLst>
                                            <p:cond delay="0"/>
                                          </p:stCondLst>
                                        </p:cTn>
                                        <p:tgtEl>
                                          <p:spTgt spid="246"/>
                                        </p:tgtEl>
                                        <p:attrNameLst>
                                          <p:attrName>style.visibility</p:attrName>
                                        </p:attrNameLst>
                                      </p:cBhvr>
                                      <p:to>
                                        <p:strVal val="visible"/>
                                      </p:to>
                                    </p:set>
                                    <p:animEffect transition="in" filter="wipe(up)">
                                      <p:cBhvr>
                                        <p:cTn id="71" dur="500"/>
                                        <p:tgtEl>
                                          <p:spTgt spid="246"/>
                                        </p:tgtEl>
                                      </p:cBhvr>
                                    </p:animEffect>
                                  </p:childTnLst>
                                </p:cTn>
                              </p:par>
                              <p:par>
                                <p:cTn id="72" presetID="22" presetClass="entr" presetSubtype="1" fill="hold" nodeType="withEffect">
                                  <p:stCondLst>
                                    <p:cond delay="0"/>
                                  </p:stCondLst>
                                  <p:childTnLst>
                                    <p:set>
                                      <p:cBhvr>
                                        <p:cTn id="73" dur="1" fill="hold">
                                          <p:stCondLst>
                                            <p:cond delay="0"/>
                                          </p:stCondLst>
                                        </p:cTn>
                                        <p:tgtEl>
                                          <p:spTgt spid="232"/>
                                        </p:tgtEl>
                                        <p:attrNameLst>
                                          <p:attrName>style.visibility</p:attrName>
                                        </p:attrNameLst>
                                      </p:cBhvr>
                                      <p:to>
                                        <p:strVal val="visible"/>
                                      </p:to>
                                    </p:set>
                                    <p:animEffect transition="in" filter="wipe(up)">
                                      <p:cBhvr>
                                        <p:cTn id="74" dur="500"/>
                                        <p:tgtEl>
                                          <p:spTgt spid="232"/>
                                        </p:tgtEl>
                                      </p:cBhvr>
                                    </p:animEffect>
                                  </p:childTnLst>
                                </p:cTn>
                              </p:par>
                              <p:par>
                                <p:cTn id="75" presetID="22" presetClass="entr" presetSubtype="1" fill="hold" nodeType="withEffect">
                                  <p:stCondLst>
                                    <p:cond delay="0"/>
                                  </p:stCondLst>
                                  <p:childTnLst>
                                    <p:set>
                                      <p:cBhvr>
                                        <p:cTn id="76" dur="1" fill="hold">
                                          <p:stCondLst>
                                            <p:cond delay="0"/>
                                          </p:stCondLst>
                                        </p:cTn>
                                        <p:tgtEl>
                                          <p:spTgt spid="240"/>
                                        </p:tgtEl>
                                        <p:attrNameLst>
                                          <p:attrName>style.visibility</p:attrName>
                                        </p:attrNameLst>
                                      </p:cBhvr>
                                      <p:to>
                                        <p:strVal val="visible"/>
                                      </p:to>
                                    </p:set>
                                    <p:animEffect transition="in" filter="wipe(up)">
                                      <p:cBhvr>
                                        <p:cTn id="77" dur="500"/>
                                        <p:tgtEl>
                                          <p:spTgt spid="240"/>
                                        </p:tgtEl>
                                      </p:cBhvr>
                                    </p:animEffect>
                                  </p:childTnLst>
                                </p:cTn>
                              </p:par>
                              <p:par>
                                <p:cTn id="78" presetID="22" presetClass="entr" presetSubtype="1" fill="hold" nodeType="withEffect">
                                  <p:stCondLst>
                                    <p:cond delay="0"/>
                                  </p:stCondLst>
                                  <p:childTnLst>
                                    <p:set>
                                      <p:cBhvr>
                                        <p:cTn id="79" dur="1" fill="hold">
                                          <p:stCondLst>
                                            <p:cond delay="0"/>
                                          </p:stCondLst>
                                        </p:cTn>
                                        <p:tgtEl>
                                          <p:spTgt spid="236"/>
                                        </p:tgtEl>
                                        <p:attrNameLst>
                                          <p:attrName>style.visibility</p:attrName>
                                        </p:attrNameLst>
                                      </p:cBhvr>
                                      <p:to>
                                        <p:strVal val="visible"/>
                                      </p:to>
                                    </p:set>
                                    <p:animEffect transition="in" filter="wipe(up)">
                                      <p:cBhvr>
                                        <p:cTn id="80" dur="500"/>
                                        <p:tgtEl>
                                          <p:spTgt spid="236"/>
                                        </p:tgtEl>
                                      </p:cBhvr>
                                    </p:animEffect>
                                  </p:childTnLst>
                                </p:cTn>
                              </p:par>
                              <p:par>
                                <p:cTn id="81" presetID="22" presetClass="entr" presetSubtype="1" fill="hold" nodeType="withEffect">
                                  <p:stCondLst>
                                    <p:cond delay="0"/>
                                  </p:stCondLst>
                                  <p:childTnLst>
                                    <p:set>
                                      <p:cBhvr>
                                        <p:cTn id="82" dur="1" fill="hold">
                                          <p:stCondLst>
                                            <p:cond delay="0"/>
                                          </p:stCondLst>
                                        </p:cTn>
                                        <p:tgtEl>
                                          <p:spTgt spid="243"/>
                                        </p:tgtEl>
                                        <p:attrNameLst>
                                          <p:attrName>style.visibility</p:attrName>
                                        </p:attrNameLst>
                                      </p:cBhvr>
                                      <p:to>
                                        <p:strVal val="visible"/>
                                      </p:to>
                                    </p:set>
                                    <p:animEffect transition="in" filter="wipe(up)">
                                      <p:cBhvr>
                                        <p:cTn id="83"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2" grpId="0"/>
      <p:bldP spid="101" grpId="0" animBg="1"/>
      <p:bldP spid="102" grpId="0" animBg="1"/>
      <p:bldP spid="103" grpId="0" animBg="1"/>
      <p:bldP spid="104" grpId="0" animBg="1"/>
      <p:bldP spid="105" grpId="0" animBg="1"/>
      <p:bldP spid="106" grpId="0" animBg="1"/>
      <p:bldP spid="2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ilos\Desktop\kitchen2.jpg"/>
          <p:cNvPicPr>
            <a:picLocks noChangeAspect="1" noChangeArrowheads="1"/>
          </p:cNvPicPr>
          <p:nvPr/>
        </p:nvPicPr>
        <p:blipFill>
          <a:blip r:embed="rId3" cstate="print">
            <a:lum/>
          </a:blip>
          <a:srcRect/>
          <a:stretch>
            <a:fillRect/>
          </a:stretch>
        </p:blipFill>
        <p:spPr bwMode="auto">
          <a:xfrm>
            <a:off x="1463040" y="1188720"/>
            <a:ext cx="6095999" cy="4572000"/>
          </a:xfrm>
          <a:prstGeom prst="rect">
            <a:avLst/>
          </a:prstGeom>
          <a:noFill/>
          <a:ln w="12700">
            <a:solidFill>
              <a:schemeClr val="tx1"/>
            </a:solidFill>
          </a:ln>
        </p:spPr>
      </p:pic>
      <p:sp>
        <p:nvSpPr>
          <p:cNvPr id="3" name="Title 2"/>
          <p:cNvSpPr>
            <a:spLocks noGrp="1"/>
          </p:cNvSpPr>
          <p:nvPr>
            <p:ph type="title"/>
          </p:nvPr>
        </p:nvSpPr>
        <p:spPr>
          <a:xfrm>
            <a:off x="228600" y="152400"/>
            <a:ext cx="8610600" cy="781050"/>
          </a:xfrm>
        </p:spPr>
        <p:txBody>
          <a:bodyPr/>
          <a:lstStyle/>
          <a:p>
            <a:r>
              <a:rPr lang="en-US" sz="4000" dirty="0" smtClean="0"/>
              <a:t>Instant </a:t>
            </a:r>
            <a:r>
              <a:rPr lang="en-US" sz="4000" dirty="0" err="1" smtClean="0"/>
              <a:t>radiosity</a:t>
            </a:r>
            <a:r>
              <a:rPr lang="en-US" sz="4000" dirty="0" smtClean="0"/>
              <a:t>: The practical version</a:t>
            </a:r>
            <a:endParaRPr lang="en-US" sz="4000" dirty="0"/>
          </a:p>
        </p:txBody>
      </p:sp>
      <p:pic>
        <p:nvPicPr>
          <p:cNvPr id="3074" name="Picture 2" descr="C:\Users\milos\Desktop\kitchen3.jpg"/>
          <p:cNvPicPr>
            <a:picLocks noChangeAspect="1" noChangeArrowheads="1"/>
          </p:cNvPicPr>
          <p:nvPr/>
        </p:nvPicPr>
        <p:blipFill>
          <a:blip r:embed="rId4" cstate="print">
            <a:lum/>
          </a:blip>
          <a:srcRect/>
          <a:stretch>
            <a:fillRect/>
          </a:stretch>
        </p:blipFill>
        <p:spPr bwMode="auto">
          <a:xfrm>
            <a:off x="1463040" y="1188720"/>
            <a:ext cx="6096001" cy="4572000"/>
          </a:xfrm>
          <a:prstGeom prst="rect">
            <a:avLst/>
          </a:prstGeom>
          <a:noFill/>
          <a:ln w="12700">
            <a:solidFill>
              <a:schemeClr val="tx1"/>
            </a:solidFill>
          </a:ln>
        </p:spPr>
      </p:pic>
      <p:sp>
        <p:nvSpPr>
          <p:cNvPr id="7" name="Slide Number Placeholder 6"/>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20</a:t>
            </a:fld>
            <a:endParaRPr lang="en-US" dirty="0">
              <a:solidFill>
                <a:srgbClr val="FFFFFF"/>
              </a:solidFill>
            </a:endParaRPr>
          </a:p>
        </p:txBody>
      </p:sp>
      <p:sp>
        <p:nvSpPr>
          <p:cNvPr id="8" name="TextBox 7"/>
          <p:cNvSpPr txBox="1"/>
          <p:nvPr/>
        </p:nvSpPr>
        <p:spPr>
          <a:xfrm>
            <a:off x="457200" y="5791200"/>
            <a:ext cx="8153400" cy="1523494"/>
          </a:xfrm>
          <a:prstGeom prst="rect">
            <a:avLst/>
          </a:prstGeom>
          <a:noFill/>
        </p:spPr>
        <p:txBody>
          <a:bodyPr wrap="square" rtlCol="0">
            <a:spAutoFit/>
          </a:bodyPr>
          <a:lstStyle/>
          <a:p>
            <a:r>
              <a:rPr lang="en-US" sz="3100" dirty="0" smtClean="0">
                <a:solidFill>
                  <a:srgbClr val="FFC000"/>
                </a:solidFill>
              </a:rPr>
              <a:t>Clamping</a:t>
            </a:r>
            <a:r>
              <a:rPr lang="en-US" sz="3100" dirty="0" smtClean="0"/>
              <a:t> and </a:t>
            </a:r>
            <a:r>
              <a:rPr lang="en-US" sz="3100" dirty="0" smtClean="0">
                <a:solidFill>
                  <a:srgbClr val="FFC000"/>
                </a:solidFill>
              </a:rPr>
              <a:t>diffuse-only VPLs</a:t>
            </a:r>
            <a:r>
              <a:rPr lang="en-US" sz="3100" dirty="0" smtClean="0"/>
              <a:t>:</a:t>
            </a:r>
          </a:p>
          <a:p>
            <a:pPr algn="r"/>
            <a:r>
              <a:rPr lang="en-US" sz="3100" dirty="0" smtClean="0"/>
              <a:t>Illumination is lost!</a:t>
            </a:r>
          </a:p>
          <a:p>
            <a:endParaRPr lang="en-US" sz="31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610600" cy="781050"/>
          </a:xfrm>
        </p:spPr>
        <p:txBody>
          <a:bodyPr/>
          <a:lstStyle/>
          <a:p>
            <a:r>
              <a:rPr lang="en-US" sz="4000" dirty="0" smtClean="0"/>
              <a:t>Comparison</a:t>
            </a:r>
            <a:endParaRPr lang="en-US" sz="4000" dirty="0"/>
          </a:p>
        </p:txBody>
      </p:sp>
      <p:pic>
        <p:nvPicPr>
          <p:cNvPr id="3074" name="Picture 2" descr="C:\Users\milos\Desktop\kitchen3.jpg"/>
          <p:cNvPicPr>
            <a:picLocks noChangeAspect="1" noChangeArrowheads="1"/>
          </p:cNvPicPr>
          <p:nvPr/>
        </p:nvPicPr>
        <p:blipFill>
          <a:blip r:embed="rId3" cstate="print">
            <a:lum/>
          </a:blip>
          <a:srcRect/>
          <a:stretch>
            <a:fillRect/>
          </a:stretch>
        </p:blipFill>
        <p:spPr bwMode="auto">
          <a:xfrm>
            <a:off x="1463040" y="1188720"/>
            <a:ext cx="6096001" cy="4572000"/>
          </a:xfrm>
          <a:prstGeom prst="rect">
            <a:avLst/>
          </a:prstGeom>
          <a:noFill/>
          <a:ln w="12700">
            <a:solidFill>
              <a:schemeClr val="tx1"/>
            </a:solidFill>
          </a:ln>
        </p:spPr>
      </p:pic>
      <p:sp>
        <p:nvSpPr>
          <p:cNvPr id="7" name="Slide Number Placeholder 6"/>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21</a:t>
            </a:fld>
            <a:endParaRPr lang="en-US" dirty="0">
              <a:solidFill>
                <a:srgbClr val="FFFFFF"/>
              </a:solidFill>
            </a:endParaRPr>
          </a:p>
        </p:txBody>
      </p:sp>
      <p:sp>
        <p:nvSpPr>
          <p:cNvPr id="9" name="TextBox 6"/>
          <p:cNvSpPr txBox="1"/>
          <p:nvPr/>
        </p:nvSpPr>
        <p:spPr>
          <a:xfrm>
            <a:off x="879475" y="3402124"/>
            <a:ext cx="3616325" cy="369332"/>
          </a:xfrm>
          <a:prstGeom prst="rect">
            <a:avLst/>
          </a:prstGeom>
          <a:noFill/>
        </p:spPr>
        <p:txBody>
          <a:bodyPr wrap="square" rtlCol="0">
            <a:spAutoFit/>
          </a:bodyPr>
          <a:lstStyle/>
          <a:p>
            <a:pPr eaLnBrk="0" fontAlgn="base" hangingPunct="0">
              <a:spcBef>
                <a:spcPct val="0"/>
              </a:spcBef>
              <a:spcAft>
                <a:spcPct val="0"/>
              </a:spcAft>
            </a:pPr>
            <a:r>
              <a:rPr lang="en-US" b="1" dirty="0" smtClean="0"/>
              <a:t>Clamped VPLs:  Illumination loss</a:t>
            </a:r>
          </a:p>
        </p:txBody>
      </p:sp>
      <p:pic>
        <p:nvPicPr>
          <p:cNvPr id="11" name="Picture 4" descr="C:\Users\Milos\code\vvs\paper\img\showkitchen-fullvsl.png"/>
          <p:cNvPicPr>
            <a:picLocks noChangeAspect="1" noChangeArrowheads="1"/>
          </p:cNvPicPr>
          <p:nvPr/>
        </p:nvPicPr>
        <p:blipFill>
          <a:blip r:embed="rId4" cstate="print"/>
          <a:stretch>
            <a:fillRect/>
          </a:stretch>
        </p:blipFill>
        <p:spPr bwMode="auto">
          <a:xfrm>
            <a:off x="4680001" y="1094096"/>
            <a:ext cx="3599998" cy="2699999"/>
          </a:xfrm>
          <a:prstGeom prst="rect">
            <a:avLst/>
          </a:prstGeom>
          <a:noFill/>
          <a:ln>
            <a:solidFill>
              <a:schemeClr val="tx1"/>
            </a:solidFill>
          </a:ln>
        </p:spPr>
      </p:pic>
      <p:sp>
        <p:nvSpPr>
          <p:cNvPr id="13" name="TextBox 8"/>
          <p:cNvSpPr txBox="1"/>
          <p:nvPr/>
        </p:nvSpPr>
        <p:spPr>
          <a:xfrm>
            <a:off x="4648200" y="3415800"/>
            <a:ext cx="2092325" cy="369332"/>
          </a:xfrm>
          <a:prstGeom prst="rect">
            <a:avLst/>
          </a:prstGeom>
          <a:noFill/>
        </p:spPr>
        <p:txBody>
          <a:bodyPr wrap="square" rtlCol="0">
            <a:spAutoFit/>
          </a:bodyPr>
          <a:lstStyle/>
          <a:p>
            <a:pPr eaLnBrk="0" fontAlgn="base" hangingPunct="0">
              <a:spcBef>
                <a:spcPct val="0"/>
              </a:spcBef>
              <a:spcAft>
                <a:spcPct val="0"/>
              </a:spcAft>
            </a:pPr>
            <a:r>
              <a:rPr lang="en-US" b="1" dirty="0" smtClean="0"/>
              <a:t>Path tracing: Slow</a:t>
            </a:r>
          </a:p>
        </p:txBody>
      </p:sp>
      <p:sp>
        <p:nvSpPr>
          <p:cNvPr id="14" name="Oval 5"/>
          <p:cNvSpPr/>
          <p:nvPr/>
        </p:nvSpPr>
        <p:spPr bwMode="auto">
          <a:xfrm rot="21352564">
            <a:off x="705100" y="2335415"/>
            <a:ext cx="2801036" cy="637576"/>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Oval 5"/>
          <p:cNvSpPr/>
          <p:nvPr/>
        </p:nvSpPr>
        <p:spPr bwMode="auto">
          <a:xfrm rot="21352564">
            <a:off x="3537798" y="1251258"/>
            <a:ext cx="925403" cy="939922"/>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3074"/>
                                        </p:tgtEl>
                                      </p:cBhvr>
                                      <p:by x="59000" y="59000"/>
                                    </p:animScale>
                                  </p:childTnLst>
                                </p:cTn>
                              </p:par>
                              <p:par>
                                <p:cTn id="7" presetID="49" presetClass="path" presetSubtype="0" accel="50000" decel="50000" fill="hold" nodeType="withEffect">
                                  <p:stCondLst>
                                    <p:cond delay="0"/>
                                  </p:stCondLst>
                                  <p:childTnLst>
                                    <p:animMotion origin="layout" path="M -2.77778E-6 -4.21832E-6 L -0.1934 -0.15101 " pathEditMode="relative" rAng="0" ptsTypes="AA">
                                      <p:cBhvr>
                                        <p:cTn id="8" dur="1000" fill="hold"/>
                                        <p:tgtEl>
                                          <p:spTgt spid="3074"/>
                                        </p:tgtEl>
                                        <p:attrNameLst>
                                          <p:attrName>ppt_x</p:attrName>
                                          <p:attrName>ppt_y</p:attrName>
                                        </p:attrNameLst>
                                      </p:cBhvr>
                                      <p:rCtr x="-97" y="-76"/>
                                    </p:animMotion>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p:cNvSpPr/>
          <p:nvPr/>
        </p:nvSpPr>
        <p:spPr bwMode="auto">
          <a:xfrm rot="1521427">
            <a:off x="421760" y="1609670"/>
            <a:ext cx="5748306" cy="2906963"/>
          </a:xfrm>
          <a:custGeom>
            <a:avLst/>
            <a:gdLst>
              <a:gd name="connsiteX0" fmla="*/ 917275 w 1802920"/>
              <a:gd name="connsiteY0" fmla="*/ 1777042 h 1779917"/>
              <a:gd name="connsiteX1" fmla="*/ 1797169 w 1802920"/>
              <a:gd name="connsiteY1" fmla="*/ 940280 h 1779917"/>
              <a:gd name="connsiteX2" fmla="*/ 951781 w 1802920"/>
              <a:gd name="connsiteY2" fmla="*/ 86264 h 1779917"/>
              <a:gd name="connsiteX3" fmla="*/ 278920 w 1802920"/>
              <a:gd name="connsiteY3" fmla="*/ 422695 h 1779917"/>
              <a:gd name="connsiteX4" fmla="*/ 106392 w 1802920"/>
              <a:gd name="connsiteY4" fmla="*/ 957532 h 1779917"/>
              <a:gd name="connsiteX5" fmla="*/ 917275 w 1802920"/>
              <a:gd name="connsiteY5" fmla="*/ 1777042 h 1779917"/>
              <a:gd name="connsiteX0" fmla="*/ 917275 w 1810109"/>
              <a:gd name="connsiteY0" fmla="*/ 1777042 h 1779917"/>
              <a:gd name="connsiteX1" fmla="*/ 1797169 w 1810109"/>
              <a:gd name="connsiteY1" fmla="*/ 940280 h 1779917"/>
              <a:gd name="connsiteX2" fmla="*/ 951781 w 1810109"/>
              <a:gd name="connsiteY2" fmla="*/ 86264 h 1779917"/>
              <a:gd name="connsiteX3" fmla="*/ 278920 w 1810109"/>
              <a:gd name="connsiteY3" fmla="*/ 422695 h 1779917"/>
              <a:gd name="connsiteX4" fmla="*/ 106392 w 1810109"/>
              <a:gd name="connsiteY4" fmla="*/ 957532 h 1779917"/>
              <a:gd name="connsiteX5" fmla="*/ 917275 w 1810109"/>
              <a:gd name="connsiteY5" fmla="*/ 1777042 h 1779917"/>
              <a:gd name="connsiteX0" fmla="*/ 917275 w 1810109"/>
              <a:gd name="connsiteY0" fmla="*/ 1695091 h 1697966"/>
              <a:gd name="connsiteX1" fmla="*/ 1797169 w 1810109"/>
              <a:gd name="connsiteY1" fmla="*/ 858329 h 1697966"/>
              <a:gd name="connsiteX2" fmla="*/ 951781 w 1810109"/>
              <a:gd name="connsiteY2" fmla="*/ 4313 h 1697966"/>
              <a:gd name="connsiteX3" fmla="*/ 278920 w 1810109"/>
              <a:gd name="connsiteY3" fmla="*/ 340744 h 1697966"/>
              <a:gd name="connsiteX4" fmla="*/ 106392 w 1810109"/>
              <a:gd name="connsiteY4" fmla="*/ 875581 h 1697966"/>
              <a:gd name="connsiteX5" fmla="*/ 917275 w 1810109"/>
              <a:gd name="connsiteY5" fmla="*/ 1695091 h 1697966"/>
              <a:gd name="connsiteX0" fmla="*/ 917275 w 1810109"/>
              <a:gd name="connsiteY0" fmla="*/ 1695091 h 1718095"/>
              <a:gd name="connsiteX1" fmla="*/ 1797169 w 1810109"/>
              <a:gd name="connsiteY1" fmla="*/ 858329 h 1718095"/>
              <a:gd name="connsiteX2" fmla="*/ 951781 w 1810109"/>
              <a:gd name="connsiteY2" fmla="*/ 4313 h 1718095"/>
              <a:gd name="connsiteX3" fmla="*/ 278920 w 1810109"/>
              <a:gd name="connsiteY3" fmla="*/ 340744 h 1718095"/>
              <a:gd name="connsiteX4" fmla="*/ 106392 w 1810109"/>
              <a:gd name="connsiteY4" fmla="*/ 875581 h 1718095"/>
              <a:gd name="connsiteX5" fmla="*/ 917275 w 1810109"/>
              <a:gd name="connsiteY5" fmla="*/ 1695091 h 1718095"/>
              <a:gd name="connsiteX0" fmla="*/ 822385 w 1715219"/>
              <a:gd name="connsiteY0" fmla="*/ 1695091 h 1718095"/>
              <a:gd name="connsiteX1" fmla="*/ 1702279 w 1715219"/>
              <a:gd name="connsiteY1" fmla="*/ 858329 h 1718095"/>
              <a:gd name="connsiteX2" fmla="*/ 856891 w 1715219"/>
              <a:gd name="connsiteY2" fmla="*/ 4313 h 1718095"/>
              <a:gd name="connsiteX3" fmla="*/ 184030 w 1715219"/>
              <a:gd name="connsiteY3" fmla="*/ 340744 h 1718095"/>
              <a:gd name="connsiteX4" fmla="*/ 11502 w 1715219"/>
              <a:gd name="connsiteY4" fmla="*/ 875581 h 1718095"/>
              <a:gd name="connsiteX5" fmla="*/ 822385 w 1715219"/>
              <a:gd name="connsiteY5" fmla="*/ 1695091 h 1718095"/>
              <a:gd name="connsiteX0" fmla="*/ 825260 w 1718094"/>
              <a:gd name="connsiteY0" fmla="*/ 1695091 h 1718095"/>
              <a:gd name="connsiteX1" fmla="*/ 1705154 w 1718094"/>
              <a:gd name="connsiteY1" fmla="*/ 858329 h 1718095"/>
              <a:gd name="connsiteX2" fmla="*/ 859766 w 1718094"/>
              <a:gd name="connsiteY2" fmla="*/ 4313 h 1718095"/>
              <a:gd name="connsiteX3" fmla="*/ 186905 w 1718094"/>
              <a:gd name="connsiteY3" fmla="*/ 340744 h 1718095"/>
              <a:gd name="connsiteX4" fmla="*/ 14377 w 1718094"/>
              <a:gd name="connsiteY4" fmla="*/ 875581 h 1718095"/>
              <a:gd name="connsiteX5" fmla="*/ 825260 w 1718094"/>
              <a:gd name="connsiteY5" fmla="*/ 1695091 h 1718095"/>
              <a:gd name="connsiteX0" fmla="*/ 825260 w 1718094"/>
              <a:gd name="connsiteY0" fmla="*/ 1695091 h 1718095"/>
              <a:gd name="connsiteX1" fmla="*/ 1705154 w 1718094"/>
              <a:gd name="connsiteY1" fmla="*/ 858329 h 1718095"/>
              <a:gd name="connsiteX2" fmla="*/ 859766 w 1718094"/>
              <a:gd name="connsiteY2" fmla="*/ 4313 h 1718095"/>
              <a:gd name="connsiteX3" fmla="*/ 186905 w 1718094"/>
              <a:gd name="connsiteY3" fmla="*/ 340744 h 1718095"/>
              <a:gd name="connsiteX4" fmla="*/ 14377 w 1718094"/>
              <a:gd name="connsiteY4" fmla="*/ 875581 h 1718095"/>
              <a:gd name="connsiteX5" fmla="*/ 825260 w 1718094"/>
              <a:gd name="connsiteY5" fmla="*/ 1695091 h 1718095"/>
              <a:gd name="connsiteX0" fmla="*/ 825260 w 1718094"/>
              <a:gd name="connsiteY0" fmla="*/ 1691321 h 1714325"/>
              <a:gd name="connsiteX1" fmla="*/ 1705154 w 1718094"/>
              <a:gd name="connsiteY1" fmla="*/ 854559 h 1714325"/>
              <a:gd name="connsiteX2" fmla="*/ 859766 w 1718094"/>
              <a:gd name="connsiteY2" fmla="*/ 543 h 1714325"/>
              <a:gd name="connsiteX3" fmla="*/ 186905 w 1718094"/>
              <a:gd name="connsiteY3" fmla="*/ 336974 h 1714325"/>
              <a:gd name="connsiteX4" fmla="*/ 14377 w 1718094"/>
              <a:gd name="connsiteY4" fmla="*/ 871811 h 1714325"/>
              <a:gd name="connsiteX5" fmla="*/ 825260 w 1718094"/>
              <a:gd name="connsiteY5" fmla="*/ 1691321 h 1714325"/>
              <a:gd name="connsiteX0" fmla="*/ 819229 w 1712063"/>
              <a:gd name="connsiteY0" fmla="*/ 1691321 h 1714325"/>
              <a:gd name="connsiteX1" fmla="*/ 1699123 w 1712063"/>
              <a:gd name="connsiteY1" fmla="*/ 854559 h 1714325"/>
              <a:gd name="connsiteX2" fmla="*/ 853735 w 1712063"/>
              <a:gd name="connsiteY2" fmla="*/ 543 h 1714325"/>
              <a:gd name="connsiteX3" fmla="*/ 180874 w 1712063"/>
              <a:gd name="connsiteY3" fmla="*/ 336974 h 1714325"/>
              <a:gd name="connsiteX4" fmla="*/ 8346 w 1712063"/>
              <a:gd name="connsiteY4" fmla="*/ 871811 h 1714325"/>
              <a:gd name="connsiteX5" fmla="*/ 819229 w 1712063"/>
              <a:gd name="connsiteY5" fmla="*/ 1691321 h 1714325"/>
              <a:gd name="connsiteX0" fmla="*/ 3406570 w 4299404"/>
              <a:gd name="connsiteY0" fmla="*/ 2961193 h 2984197"/>
              <a:gd name="connsiteX1" fmla="*/ 4286464 w 4299404"/>
              <a:gd name="connsiteY1" fmla="*/ 2124431 h 2984197"/>
              <a:gd name="connsiteX2" fmla="*/ 3441076 w 4299404"/>
              <a:gd name="connsiteY2" fmla="*/ 1270415 h 2984197"/>
              <a:gd name="connsiteX3" fmla="*/ 2768215 w 4299404"/>
              <a:gd name="connsiteY3" fmla="*/ 1606846 h 2984197"/>
              <a:gd name="connsiteX4" fmla="*/ 2595687 w 4299404"/>
              <a:gd name="connsiteY4" fmla="*/ 2141683 h 2984197"/>
              <a:gd name="connsiteX5" fmla="*/ 3406570 w 4299404"/>
              <a:gd name="connsiteY5" fmla="*/ 2961193 h 2984197"/>
              <a:gd name="connsiteX0" fmla="*/ 5698531 w 6591365"/>
              <a:gd name="connsiteY0" fmla="*/ 2985183 h 3008187"/>
              <a:gd name="connsiteX1" fmla="*/ 6578425 w 6591365"/>
              <a:gd name="connsiteY1" fmla="*/ 2148421 h 3008187"/>
              <a:gd name="connsiteX2" fmla="*/ 5733037 w 6591365"/>
              <a:gd name="connsiteY2" fmla="*/ 1294405 h 3008187"/>
              <a:gd name="connsiteX3" fmla="*/ 5060176 w 6591365"/>
              <a:gd name="connsiteY3" fmla="*/ 1630836 h 3008187"/>
              <a:gd name="connsiteX4" fmla="*/ 4887648 w 6591365"/>
              <a:gd name="connsiteY4" fmla="*/ 2165673 h 3008187"/>
              <a:gd name="connsiteX5" fmla="*/ 5698531 w 6591365"/>
              <a:gd name="connsiteY5" fmla="*/ 2985183 h 3008187"/>
              <a:gd name="connsiteX0" fmla="*/ 5698531 w 6591365"/>
              <a:gd name="connsiteY0" fmla="*/ 3602639 h 3625643"/>
              <a:gd name="connsiteX1" fmla="*/ 6578425 w 6591365"/>
              <a:gd name="connsiteY1" fmla="*/ 2765877 h 3625643"/>
              <a:gd name="connsiteX2" fmla="*/ 5733037 w 6591365"/>
              <a:gd name="connsiteY2" fmla="*/ 1911861 h 3625643"/>
              <a:gd name="connsiteX3" fmla="*/ 5060176 w 6591365"/>
              <a:gd name="connsiteY3" fmla="*/ 2248292 h 3625643"/>
              <a:gd name="connsiteX4" fmla="*/ 4887648 w 6591365"/>
              <a:gd name="connsiteY4" fmla="*/ 2783129 h 3625643"/>
              <a:gd name="connsiteX5" fmla="*/ 5698531 w 6591365"/>
              <a:gd name="connsiteY5" fmla="*/ 3602639 h 3625643"/>
              <a:gd name="connsiteX0" fmla="*/ 5698531 w 6591365"/>
              <a:gd name="connsiteY0" fmla="*/ 2985183 h 3008187"/>
              <a:gd name="connsiteX1" fmla="*/ 6578425 w 6591365"/>
              <a:gd name="connsiteY1" fmla="*/ 2148421 h 3008187"/>
              <a:gd name="connsiteX2" fmla="*/ 5733037 w 6591365"/>
              <a:gd name="connsiteY2" fmla="*/ 1294405 h 3008187"/>
              <a:gd name="connsiteX3" fmla="*/ 5060176 w 6591365"/>
              <a:gd name="connsiteY3" fmla="*/ 1630836 h 3008187"/>
              <a:gd name="connsiteX4" fmla="*/ 4887648 w 6591365"/>
              <a:gd name="connsiteY4" fmla="*/ 2165673 h 3008187"/>
              <a:gd name="connsiteX5" fmla="*/ 5698531 w 6591365"/>
              <a:gd name="connsiteY5" fmla="*/ 2985183 h 3008187"/>
              <a:gd name="connsiteX0" fmla="*/ 5698531 w 6591365"/>
              <a:gd name="connsiteY0" fmla="*/ 2985183 h 3008187"/>
              <a:gd name="connsiteX1" fmla="*/ 6578425 w 6591365"/>
              <a:gd name="connsiteY1" fmla="*/ 2148421 h 3008187"/>
              <a:gd name="connsiteX2" fmla="*/ 5733037 w 6591365"/>
              <a:gd name="connsiteY2" fmla="*/ 1294405 h 3008187"/>
              <a:gd name="connsiteX3" fmla="*/ 5060176 w 6591365"/>
              <a:gd name="connsiteY3" fmla="*/ 1630836 h 3008187"/>
              <a:gd name="connsiteX4" fmla="*/ 4887648 w 6591365"/>
              <a:gd name="connsiteY4" fmla="*/ 2165673 h 3008187"/>
              <a:gd name="connsiteX5" fmla="*/ 5698531 w 6591365"/>
              <a:gd name="connsiteY5" fmla="*/ 2985183 h 3008187"/>
              <a:gd name="connsiteX0" fmla="*/ 4096470 w 4989304"/>
              <a:gd name="connsiteY0" fmla="*/ 2495682 h 2518686"/>
              <a:gd name="connsiteX1" fmla="*/ 4976364 w 4989304"/>
              <a:gd name="connsiteY1" fmla="*/ 1658920 h 2518686"/>
              <a:gd name="connsiteX2" fmla="*/ 4130976 w 4989304"/>
              <a:gd name="connsiteY2" fmla="*/ 804904 h 2518686"/>
              <a:gd name="connsiteX3" fmla="*/ 3458115 w 4989304"/>
              <a:gd name="connsiteY3" fmla="*/ 1141335 h 2518686"/>
              <a:gd name="connsiteX4" fmla="*/ 3285587 w 4989304"/>
              <a:gd name="connsiteY4" fmla="*/ 1676172 h 2518686"/>
              <a:gd name="connsiteX5" fmla="*/ 4096470 w 4989304"/>
              <a:gd name="connsiteY5" fmla="*/ 2495682 h 2518686"/>
              <a:gd name="connsiteX0" fmla="*/ 12870426 w 13763260"/>
              <a:gd name="connsiteY0" fmla="*/ 6937183 h 6960187"/>
              <a:gd name="connsiteX1" fmla="*/ 13750320 w 13763260"/>
              <a:gd name="connsiteY1" fmla="*/ 6100421 h 6960187"/>
              <a:gd name="connsiteX2" fmla="*/ 12904932 w 13763260"/>
              <a:gd name="connsiteY2" fmla="*/ 5246405 h 6960187"/>
              <a:gd name="connsiteX3" fmla="*/ 12232071 w 13763260"/>
              <a:gd name="connsiteY3" fmla="*/ 5582836 h 6960187"/>
              <a:gd name="connsiteX4" fmla="*/ 12059543 w 13763260"/>
              <a:gd name="connsiteY4" fmla="*/ 6117673 h 6960187"/>
              <a:gd name="connsiteX5" fmla="*/ 12870426 w 13763260"/>
              <a:gd name="connsiteY5" fmla="*/ 6937183 h 6960187"/>
              <a:gd name="connsiteX0" fmla="*/ 12870426 w 13763260"/>
              <a:gd name="connsiteY0" fmla="*/ 6937183 h 6960187"/>
              <a:gd name="connsiteX1" fmla="*/ 13750320 w 13763260"/>
              <a:gd name="connsiteY1" fmla="*/ 6100421 h 6960187"/>
              <a:gd name="connsiteX2" fmla="*/ 12904932 w 13763260"/>
              <a:gd name="connsiteY2" fmla="*/ 5246405 h 6960187"/>
              <a:gd name="connsiteX3" fmla="*/ 12232071 w 13763260"/>
              <a:gd name="connsiteY3" fmla="*/ 5582836 h 6960187"/>
              <a:gd name="connsiteX4" fmla="*/ 12059543 w 13763260"/>
              <a:gd name="connsiteY4" fmla="*/ 6117673 h 6960187"/>
              <a:gd name="connsiteX5" fmla="*/ 12870426 w 13763260"/>
              <a:gd name="connsiteY5" fmla="*/ 6937183 h 696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260" h="6960187">
                <a:moveTo>
                  <a:pt x="12870426" y="6937183"/>
                </a:moveTo>
                <a:cubicBezTo>
                  <a:pt x="13234173" y="6960187"/>
                  <a:pt x="13763260" y="6619443"/>
                  <a:pt x="13750320" y="6100421"/>
                </a:cubicBezTo>
                <a:cubicBezTo>
                  <a:pt x="13737380" y="5581399"/>
                  <a:pt x="13326188" y="5250718"/>
                  <a:pt x="12904932" y="5246405"/>
                </a:cubicBezTo>
                <a:cubicBezTo>
                  <a:pt x="12543232" y="5245862"/>
                  <a:pt x="12372969" y="5437625"/>
                  <a:pt x="12232071" y="5582836"/>
                </a:cubicBezTo>
                <a:cubicBezTo>
                  <a:pt x="1" y="-1"/>
                  <a:pt x="2038166" y="2867726"/>
                  <a:pt x="12059543" y="6117673"/>
                </a:cubicBezTo>
                <a:cubicBezTo>
                  <a:pt x="12099799" y="6579186"/>
                  <a:pt x="12506679" y="6914179"/>
                  <a:pt x="12870426" y="6937183"/>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Title 2"/>
          <p:cNvSpPr>
            <a:spLocks noGrp="1"/>
          </p:cNvSpPr>
          <p:nvPr>
            <p:ph type="title"/>
          </p:nvPr>
        </p:nvSpPr>
        <p:spPr/>
        <p:txBody>
          <a:bodyPr/>
          <a:lstStyle/>
          <a:p>
            <a:r>
              <a:rPr lang="en-US" sz="4000" dirty="0" smtClean="0"/>
              <a:t>Recall: Emission Distribution of a VPL</a:t>
            </a:r>
            <a:endParaRPr lang="en-US" sz="4000" dirty="0"/>
          </a:p>
        </p:txBody>
      </p:sp>
      <p:sp>
        <p:nvSpPr>
          <p:cNvPr id="5" name="Slide Number Placeholder 4"/>
          <p:cNvSpPr>
            <a:spLocks noGrp="1"/>
          </p:cNvSpPr>
          <p:nvPr>
            <p:ph type="sldNum" sz="quarter" idx="11"/>
          </p:nvPr>
        </p:nvSpPr>
        <p:spPr>
          <a:xfrm>
            <a:off x="7010402" y="6477000"/>
            <a:ext cx="2133600" cy="381000"/>
          </a:xfrm>
        </p:spPr>
        <p:txBody>
          <a:bodyPr/>
          <a:lstStyle/>
          <a:p>
            <a:pPr>
              <a:defRPr/>
            </a:pPr>
            <a:fld id="{436069EF-2218-4AB1-8D37-562BB864C219}" type="slidenum">
              <a:rPr lang="en-US" smtClean="0">
                <a:solidFill>
                  <a:srgbClr val="FFFFFF"/>
                </a:solidFill>
              </a:rPr>
              <a:pPr>
                <a:defRPr/>
              </a:pPr>
              <a:t>22</a:t>
            </a:fld>
            <a:endParaRPr lang="en-US" dirty="0">
              <a:solidFill>
                <a:srgbClr val="FFFFFF"/>
              </a:solidFill>
            </a:endParaRPr>
          </a:p>
        </p:txBody>
      </p:sp>
      <p:sp>
        <p:nvSpPr>
          <p:cNvPr id="8" name="Line 8"/>
          <p:cNvSpPr>
            <a:spLocks noChangeShapeType="1"/>
          </p:cNvSpPr>
          <p:nvPr/>
        </p:nvSpPr>
        <p:spPr bwMode="auto">
          <a:xfrm rot="19991274" flipH="1">
            <a:off x="3382804" y="5474710"/>
            <a:ext cx="3731429" cy="8802"/>
          </a:xfrm>
          <a:prstGeom prst="line">
            <a:avLst/>
          </a:prstGeom>
          <a:noFill/>
          <a:ln w="57150">
            <a:solidFill>
              <a:schemeClr val="tx1"/>
            </a:solidFill>
            <a:round/>
            <a:headEnd/>
            <a:tailEnd/>
          </a:ln>
        </p:spPr>
        <p:txBody>
          <a:bodyPr wrap="none"/>
          <a:lstStyle/>
          <a:p>
            <a:endParaRPr lang="en-US"/>
          </a:p>
        </p:txBody>
      </p:sp>
      <p:sp>
        <p:nvSpPr>
          <p:cNvPr id="17" name="Line 45"/>
          <p:cNvSpPr>
            <a:spLocks noChangeShapeType="1"/>
          </p:cNvSpPr>
          <p:nvPr/>
        </p:nvSpPr>
        <p:spPr bwMode="auto">
          <a:xfrm rot="19991274" flipH="1">
            <a:off x="4508791" y="1999851"/>
            <a:ext cx="916992" cy="3229194"/>
          </a:xfrm>
          <a:prstGeom prst="line">
            <a:avLst/>
          </a:prstGeom>
          <a:noFill/>
          <a:ln w="28575">
            <a:solidFill>
              <a:srgbClr val="FFC000"/>
            </a:solidFill>
            <a:round/>
            <a:headEnd type="none"/>
            <a:tailEnd type="stealth" w="lg" len="lg"/>
          </a:ln>
        </p:spPr>
        <p:txBody>
          <a:bodyPr/>
          <a:lstStyle/>
          <a:p>
            <a:endParaRPr lang="en-US"/>
          </a:p>
        </p:txBody>
      </p:sp>
      <p:sp>
        <p:nvSpPr>
          <p:cNvPr id="29" name="AutoShape 12"/>
          <p:cNvSpPr>
            <a:spLocks noChangeAspect="1" noChangeArrowheads="1"/>
          </p:cNvSpPr>
          <p:nvPr/>
        </p:nvSpPr>
        <p:spPr bwMode="auto">
          <a:xfrm>
            <a:off x="5105401" y="5215716"/>
            <a:ext cx="423084" cy="423084"/>
          </a:xfrm>
          <a:prstGeom prst="sun">
            <a:avLst>
              <a:gd name="adj" fmla="val 33014"/>
            </a:avLst>
          </a:prstGeom>
          <a:solidFill>
            <a:srgbClr val="FFD72D"/>
          </a:solidFill>
          <a:ln w="9525">
            <a:solidFill>
              <a:schemeClr val="tx1"/>
            </a:solidFill>
            <a:miter lim="800000"/>
            <a:headEnd/>
            <a:tailEnd/>
          </a:ln>
          <a:effectLst/>
        </p:spPr>
        <p:txBody>
          <a:bodyPr wrap="none" anchor="ctr"/>
          <a:lstStyle/>
          <a:p>
            <a:endParaRPr lang="en-US"/>
          </a:p>
        </p:txBody>
      </p:sp>
      <p:sp>
        <p:nvSpPr>
          <p:cNvPr id="9" name="Line 8"/>
          <p:cNvSpPr>
            <a:spLocks noChangeShapeType="1"/>
          </p:cNvSpPr>
          <p:nvPr/>
        </p:nvSpPr>
        <p:spPr bwMode="auto">
          <a:xfrm rot="19991274" flipH="1">
            <a:off x="1894367" y="2054628"/>
            <a:ext cx="1470942" cy="907245"/>
          </a:xfrm>
          <a:prstGeom prst="line">
            <a:avLst/>
          </a:prstGeom>
          <a:noFill/>
          <a:ln w="57150">
            <a:solidFill>
              <a:schemeClr val="tx1"/>
            </a:solidFill>
            <a:round/>
            <a:headEnd/>
            <a:tailEnd/>
          </a:ln>
        </p:spPr>
        <p:txBody>
          <a:bodyPr wrap="none"/>
          <a:lstStyle/>
          <a:p>
            <a:endParaRPr lang="en-US"/>
          </a:p>
        </p:txBody>
      </p:sp>
      <p:sp>
        <p:nvSpPr>
          <p:cNvPr id="10" name="AutoShape 12"/>
          <p:cNvSpPr>
            <a:spLocks noChangeAspect="1" noChangeArrowheads="1"/>
          </p:cNvSpPr>
          <p:nvPr/>
        </p:nvSpPr>
        <p:spPr bwMode="auto">
          <a:xfrm>
            <a:off x="2178050" y="2047875"/>
            <a:ext cx="920750" cy="920750"/>
          </a:xfrm>
          <a:prstGeom prst="sun">
            <a:avLst>
              <a:gd name="adj" fmla="val 33014"/>
            </a:avLst>
          </a:prstGeom>
          <a:solidFill>
            <a:srgbClr val="FF0000"/>
          </a:solidFill>
          <a:ln w="9525">
            <a:solidFill>
              <a:schemeClr val="tx1"/>
            </a:solidFill>
            <a:miter lim="800000"/>
            <a:headEnd/>
            <a:tailEnd/>
          </a:ln>
          <a:effectLst/>
        </p:spPr>
        <p:txBody>
          <a:bodyPr wrap="none" anchor="ctr"/>
          <a:lstStyle/>
          <a:p>
            <a:endParaRPr lang="en-US"/>
          </a:p>
        </p:txBody>
      </p:sp>
      <p:sp>
        <p:nvSpPr>
          <p:cNvPr id="11" name="TextBox 10"/>
          <p:cNvSpPr txBox="1"/>
          <p:nvPr/>
        </p:nvSpPr>
        <p:spPr>
          <a:xfrm>
            <a:off x="1073150" y="2232025"/>
            <a:ext cx="1104900" cy="461665"/>
          </a:xfrm>
          <a:prstGeom prst="rect">
            <a:avLst/>
          </a:prstGeom>
          <a:noFill/>
        </p:spPr>
        <p:txBody>
          <a:bodyPr wrap="square" rtlCol="0">
            <a:spAutoFit/>
          </a:bodyPr>
          <a:lstStyle/>
          <a:p>
            <a:pPr algn="ctr"/>
            <a:r>
              <a:rPr lang="en-US" sz="2400" dirty="0" smtClean="0">
                <a:latin typeface="+mn-lt"/>
              </a:rPr>
              <a:t>Spike!</a:t>
            </a:r>
            <a:endParaRPr lang="en-US" sz="2400" dirty="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 grpId="0" animBg="1"/>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bwMode="auto">
          <a:xfrm rot="1521427">
            <a:off x="45028" y="1690978"/>
            <a:ext cx="5748306" cy="2906963"/>
          </a:xfrm>
          <a:custGeom>
            <a:avLst/>
            <a:gdLst>
              <a:gd name="connsiteX0" fmla="*/ 917275 w 1802920"/>
              <a:gd name="connsiteY0" fmla="*/ 1777042 h 1779917"/>
              <a:gd name="connsiteX1" fmla="*/ 1797169 w 1802920"/>
              <a:gd name="connsiteY1" fmla="*/ 940280 h 1779917"/>
              <a:gd name="connsiteX2" fmla="*/ 951781 w 1802920"/>
              <a:gd name="connsiteY2" fmla="*/ 86264 h 1779917"/>
              <a:gd name="connsiteX3" fmla="*/ 278920 w 1802920"/>
              <a:gd name="connsiteY3" fmla="*/ 422695 h 1779917"/>
              <a:gd name="connsiteX4" fmla="*/ 106392 w 1802920"/>
              <a:gd name="connsiteY4" fmla="*/ 957532 h 1779917"/>
              <a:gd name="connsiteX5" fmla="*/ 917275 w 1802920"/>
              <a:gd name="connsiteY5" fmla="*/ 1777042 h 1779917"/>
              <a:gd name="connsiteX0" fmla="*/ 917275 w 1810109"/>
              <a:gd name="connsiteY0" fmla="*/ 1777042 h 1779917"/>
              <a:gd name="connsiteX1" fmla="*/ 1797169 w 1810109"/>
              <a:gd name="connsiteY1" fmla="*/ 940280 h 1779917"/>
              <a:gd name="connsiteX2" fmla="*/ 951781 w 1810109"/>
              <a:gd name="connsiteY2" fmla="*/ 86264 h 1779917"/>
              <a:gd name="connsiteX3" fmla="*/ 278920 w 1810109"/>
              <a:gd name="connsiteY3" fmla="*/ 422695 h 1779917"/>
              <a:gd name="connsiteX4" fmla="*/ 106392 w 1810109"/>
              <a:gd name="connsiteY4" fmla="*/ 957532 h 1779917"/>
              <a:gd name="connsiteX5" fmla="*/ 917275 w 1810109"/>
              <a:gd name="connsiteY5" fmla="*/ 1777042 h 1779917"/>
              <a:gd name="connsiteX0" fmla="*/ 917275 w 1810109"/>
              <a:gd name="connsiteY0" fmla="*/ 1695091 h 1697966"/>
              <a:gd name="connsiteX1" fmla="*/ 1797169 w 1810109"/>
              <a:gd name="connsiteY1" fmla="*/ 858329 h 1697966"/>
              <a:gd name="connsiteX2" fmla="*/ 951781 w 1810109"/>
              <a:gd name="connsiteY2" fmla="*/ 4313 h 1697966"/>
              <a:gd name="connsiteX3" fmla="*/ 278920 w 1810109"/>
              <a:gd name="connsiteY3" fmla="*/ 340744 h 1697966"/>
              <a:gd name="connsiteX4" fmla="*/ 106392 w 1810109"/>
              <a:gd name="connsiteY4" fmla="*/ 875581 h 1697966"/>
              <a:gd name="connsiteX5" fmla="*/ 917275 w 1810109"/>
              <a:gd name="connsiteY5" fmla="*/ 1695091 h 1697966"/>
              <a:gd name="connsiteX0" fmla="*/ 917275 w 1810109"/>
              <a:gd name="connsiteY0" fmla="*/ 1695091 h 1718095"/>
              <a:gd name="connsiteX1" fmla="*/ 1797169 w 1810109"/>
              <a:gd name="connsiteY1" fmla="*/ 858329 h 1718095"/>
              <a:gd name="connsiteX2" fmla="*/ 951781 w 1810109"/>
              <a:gd name="connsiteY2" fmla="*/ 4313 h 1718095"/>
              <a:gd name="connsiteX3" fmla="*/ 278920 w 1810109"/>
              <a:gd name="connsiteY3" fmla="*/ 340744 h 1718095"/>
              <a:gd name="connsiteX4" fmla="*/ 106392 w 1810109"/>
              <a:gd name="connsiteY4" fmla="*/ 875581 h 1718095"/>
              <a:gd name="connsiteX5" fmla="*/ 917275 w 1810109"/>
              <a:gd name="connsiteY5" fmla="*/ 1695091 h 1718095"/>
              <a:gd name="connsiteX0" fmla="*/ 822385 w 1715219"/>
              <a:gd name="connsiteY0" fmla="*/ 1695091 h 1718095"/>
              <a:gd name="connsiteX1" fmla="*/ 1702279 w 1715219"/>
              <a:gd name="connsiteY1" fmla="*/ 858329 h 1718095"/>
              <a:gd name="connsiteX2" fmla="*/ 856891 w 1715219"/>
              <a:gd name="connsiteY2" fmla="*/ 4313 h 1718095"/>
              <a:gd name="connsiteX3" fmla="*/ 184030 w 1715219"/>
              <a:gd name="connsiteY3" fmla="*/ 340744 h 1718095"/>
              <a:gd name="connsiteX4" fmla="*/ 11502 w 1715219"/>
              <a:gd name="connsiteY4" fmla="*/ 875581 h 1718095"/>
              <a:gd name="connsiteX5" fmla="*/ 822385 w 1715219"/>
              <a:gd name="connsiteY5" fmla="*/ 1695091 h 1718095"/>
              <a:gd name="connsiteX0" fmla="*/ 825260 w 1718094"/>
              <a:gd name="connsiteY0" fmla="*/ 1695091 h 1718095"/>
              <a:gd name="connsiteX1" fmla="*/ 1705154 w 1718094"/>
              <a:gd name="connsiteY1" fmla="*/ 858329 h 1718095"/>
              <a:gd name="connsiteX2" fmla="*/ 859766 w 1718094"/>
              <a:gd name="connsiteY2" fmla="*/ 4313 h 1718095"/>
              <a:gd name="connsiteX3" fmla="*/ 186905 w 1718094"/>
              <a:gd name="connsiteY3" fmla="*/ 340744 h 1718095"/>
              <a:gd name="connsiteX4" fmla="*/ 14377 w 1718094"/>
              <a:gd name="connsiteY4" fmla="*/ 875581 h 1718095"/>
              <a:gd name="connsiteX5" fmla="*/ 825260 w 1718094"/>
              <a:gd name="connsiteY5" fmla="*/ 1695091 h 1718095"/>
              <a:gd name="connsiteX0" fmla="*/ 825260 w 1718094"/>
              <a:gd name="connsiteY0" fmla="*/ 1695091 h 1718095"/>
              <a:gd name="connsiteX1" fmla="*/ 1705154 w 1718094"/>
              <a:gd name="connsiteY1" fmla="*/ 858329 h 1718095"/>
              <a:gd name="connsiteX2" fmla="*/ 859766 w 1718094"/>
              <a:gd name="connsiteY2" fmla="*/ 4313 h 1718095"/>
              <a:gd name="connsiteX3" fmla="*/ 186905 w 1718094"/>
              <a:gd name="connsiteY3" fmla="*/ 340744 h 1718095"/>
              <a:gd name="connsiteX4" fmla="*/ 14377 w 1718094"/>
              <a:gd name="connsiteY4" fmla="*/ 875581 h 1718095"/>
              <a:gd name="connsiteX5" fmla="*/ 825260 w 1718094"/>
              <a:gd name="connsiteY5" fmla="*/ 1695091 h 1718095"/>
              <a:gd name="connsiteX0" fmla="*/ 825260 w 1718094"/>
              <a:gd name="connsiteY0" fmla="*/ 1691321 h 1714325"/>
              <a:gd name="connsiteX1" fmla="*/ 1705154 w 1718094"/>
              <a:gd name="connsiteY1" fmla="*/ 854559 h 1714325"/>
              <a:gd name="connsiteX2" fmla="*/ 859766 w 1718094"/>
              <a:gd name="connsiteY2" fmla="*/ 543 h 1714325"/>
              <a:gd name="connsiteX3" fmla="*/ 186905 w 1718094"/>
              <a:gd name="connsiteY3" fmla="*/ 336974 h 1714325"/>
              <a:gd name="connsiteX4" fmla="*/ 14377 w 1718094"/>
              <a:gd name="connsiteY4" fmla="*/ 871811 h 1714325"/>
              <a:gd name="connsiteX5" fmla="*/ 825260 w 1718094"/>
              <a:gd name="connsiteY5" fmla="*/ 1691321 h 1714325"/>
              <a:gd name="connsiteX0" fmla="*/ 819229 w 1712063"/>
              <a:gd name="connsiteY0" fmla="*/ 1691321 h 1714325"/>
              <a:gd name="connsiteX1" fmla="*/ 1699123 w 1712063"/>
              <a:gd name="connsiteY1" fmla="*/ 854559 h 1714325"/>
              <a:gd name="connsiteX2" fmla="*/ 853735 w 1712063"/>
              <a:gd name="connsiteY2" fmla="*/ 543 h 1714325"/>
              <a:gd name="connsiteX3" fmla="*/ 180874 w 1712063"/>
              <a:gd name="connsiteY3" fmla="*/ 336974 h 1714325"/>
              <a:gd name="connsiteX4" fmla="*/ 8346 w 1712063"/>
              <a:gd name="connsiteY4" fmla="*/ 871811 h 1714325"/>
              <a:gd name="connsiteX5" fmla="*/ 819229 w 1712063"/>
              <a:gd name="connsiteY5" fmla="*/ 1691321 h 1714325"/>
              <a:gd name="connsiteX0" fmla="*/ 3406570 w 4299404"/>
              <a:gd name="connsiteY0" fmla="*/ 2961193 h 2984197"/>
              <a:gd name="connsiteX1" fmla="*/ 4286464 w 4299404"/>
              <a:gd name="connsiteY1" fmla="*/ 2124431 h 2984197"/>
              <a:gd name="connsiteX2" fmla="*/ 3441076 w 4299404"/>
              <a:gd name="connsiteY2" fmla="*/ 1270415 h 2984197"/>
              <a:gd name="connsiteX3" fmla="*/ 2768215 w 4299404"/>
              <a:gd name="connsiteY3" fmla="*/ 1606846 h 2984197"/>
              <a:gd name="connsiteX4" fmla="*/ 2595687 w 4299404"/>
              <a:gd name="connsiteY4" fmla="*/ 2141683 h 2984197"/>
              <a:gd name="connsiteX5" fmla="*/ 3406570 w 4299404"/>
              <a:gd name="connsiteY5" fmla="*/ 2961193 h 2984197"/>
              <a:gd name="connsiteX0" fmla="*/ 5698531 w 6591365"/>
              <a:gd name="connsiteY0" fmla="*/ 2985183 h 3008187"/>
              <a:gd name="connsiteX1" fmla="*/ 6578425 w 6591365"/>
              <a:gd name="connsiteY1" fmla="*/ 2148421 h 3008187"/>
              <a:gd name="connsiteX2" fmla="*/ 5733037 w 6591365"/>
              <a:gd name="connsiteY2" fmla="*/ 1294405 h 3008187"/>
              <a:gd name="connsiteX3" fmla="*/ 5060176 w 6591365"/>
              <a:gd name="connsiteY3" fmla="*/ 1630836 h 3008187"/>
              <a:gd name="connsiteX4" fmla="*/ 4887648 w 6591365"/>
              <a:gd name="connsiteY4" fmla="*/ 2165673 h 3008187"/>
              <a:gd name="connsiteX5" fmla="*/ 5698531 w 6591365"/>
              <a:gd name="connsiteY5" fmla="*/ 2985183 h 3008187"/>
              <a:gd name="connsiteX0" fmla="*/ 5698531 w 6591365"/>
              <a:gd name="connsiteY0" fmla="*/ 3602639 h 3625643"/>
              <a:gd name="connsiteX1" fmla="*/ 6578425 w 6591365"/>
              <a:gd name="connsiteY1" fmla="*/ 2765877 h 3625643"/>
              <a:gd name="connsiteX2" fmla="*/ 5733037 w 6591365"/>
              <a:gd name="connsiteY2" fmla="*/ 1911861 h 3625643"/>
              <a:gd name="connsiteX3" fmla="*/ 5060176 w 6591365"/>
              <a:gd name="connsiteY3" fmla="*/ 2248292 h 3625643"/>
              <a:gd name="connsiteX4" fmla="*/ 4887648 w 6591365"/>
              <a:gd name="connsiteY4" fmla="*/ 2783129 h 3625643"/>
              <a:gd name="connsiteX5" fmla="*/ 5698531 w 6591365"/>
              <a:gd name="connsiteY5" fmla="*/ 3602639 h 3625643"/>
              <a:gd name="connsiteX0" fmla="*/ 5698531 w 6591365"/>
              <a:gd name="connsiteY0" fmla="*/ 2985183 h 3008187"/>
              <a:gd name="connsiteX1" fmla="*/ 6578425 w 6591365"/>
              <a:gd name="connsiteY1" fmla="*/ 2148421 h 3008187"/>
              <a:gd name="connsiteX2" fmla="*/ 5733037 w 6591365"/>
              <a:gd name="connsiteY2" fmla="*/ 1294405 h 3008187"/>
              <a:gd name="connsiteX3" fmla="*/ 5060176 w 6591365"/>
              <a:gd name="connsiteY3" fmla="*/ 1630836 h 3008187"/>
              <a:gd name="connsiteX4" fmla="*/ 4887648 w 6591365"/>
              <a:gd name="connsiteY4" fmla="*/ 2165673 h 3008187"/>
              <a:gd name="connsiteX5" fmla="*/ 5698531 w 6591365"/>
              <a:gd name="connsiteY5" fmla="*/ 2985183 h 3008187"/>
              <a:gd name="connsiteX0" fmla="*/ 5698531 w 6591365"/>
              <a:gd name="connsiteY0" fmla="*/ 2985183 h 3008187"/>
              <a:gd name="connsiteX1" fmla="*/ 6578425 w 6591365"/>
              <a:gd name="connsiteY1" fmla="*/ 2148421 h 3008187"/>
              <a:gd name="connsiteX2" fmla="*/ 5733037 w 6591365"/>
              <a:gd name="connsiteY2" fmla="*/ 1294405 h 3008187"/>
              <a:gd name="connsiteX3" fmla="*/ 5060176 w 6591365"/>
              <a:gd name="connsiteY3" fmla="*/ 1630836 h 3008187"/>
              <a:gd name="connsiteX4" fmla="*/ 4887648 w 6591365"/>
              <a:gd name="connsiteY4" fmla="*/ 2165673 h 3008187"/>
              <a:gd name="connsiteX5" fmla="*/ 5698531 w 6591365"/>
              <a:gd name="connsiteY5" fmla="*/ 2985183 h 3008187"/>
              <a:gd name="connsiteX0" fmla="*/ 4096470 w 4989304"/>
              <a:gd name="connsiteY0" fmla="*/ 2495682 h 2518686"/>
              <a:gd name="connsiteX1" fmla="*/ 4976364 w 4989304"/>
              <a:gd name="connsiteY1" fmla="*/ 1658920 h 2518686"/>
              <a:gd name="connsiteX2" fmla="*/ 4130976 w 4989304"/>
              <a:gd name="connsiteY2" fmla="*/ 804904 h 2518686"/>
              <a:gd name="connsiteX3" fmla="*/ 3458115 w 4989304"/>
              <a:gd name="connsiteY3" fmla="*/ 1141335 h 2518686"/>
              <a:gd name="connsiteX4" fmla="*/ 3285587 w 4989304"/>
              <a:gd name="connsiteY4" fmla="*/ 1676172 h 2518686"/>
              <a:gd name="connsiteX5" fmla="*/ 4096470 w 4989304"/>
              <a:gd name="connsiteY5" fmla="*/ 2495682 h 2518686"/>
              <a:gd name="connsiteX0" fmla="*/ 12870426 w 13763260"/>
              <a:gd name="connsiteY0" fmla="*/ 6937183 h 6960187"/>
              <a:gd name="connsiteX1" fmla="*/ 13750320 w 13763260"/>
              <a:gd name="connsiteY1" fmla="*/ 6100421 h 6960187"/>
              <a:gd name="connsiteX2" fmla="*/ 12904932 w 13763260"/>
              <a:gd name="connsiteY2" fmla="*/ 5246405 h 6960187"/>
              <a:gd name="connsiteX3" fmla="*/ 12232071 w 13763260"/>
              <a:gd name="connsiteY3" fmla="*/ 5582836 h 6960187"/>
              <a:gd name="connsiteX4" fmla="*/ 12059543 w 13763260"/>
              <a:gd name="connsiteY4" fmla="*/ 6117673 h 6960187"/>
              <a:gd name="connsiteX5" fmla="*/ 12870426 w 13763260"/>
              <a:gd name="connsiteY5" fmla="*/ 6937183 h 6960187"/>
              <a:gd name="connsiteX0" fmla="*/ 12870426 w 13763260"/>
              <a:gd name="connsiteY0" fmla="*/ 6937183 h 6960187"/>
              <a:gd name="connsiteX1" fmla="*/ 13750320 w 13763260"/>
              <a:gd name="connsiteY1" fmla="*/ 6100421 h 6960187"/>
              <a:gd name="connsiteX2" fmla="*/ 12904932 w 13763260"/>
              <a:gd name="connsiteY2" fmla="*/ 5246405 h 6960187"/>
              <a:gd name="connsiteX3" fmla="*/ 12232071 w 13763260"/>
              <a:gd name="connsiteY3" fmla="*/ 5582836 h 6960187"/>
              <a:gd name="connsiteX4" fmla="*/ 12059543 w 13763260"/>
              <a:gd name="connsiteY4" fmla="*/ 6117673 h 6960187"/>
              <a:gd name="connsiteX5" fmla="*/ 12870426 w 13763260"/>
              <a:gd name="connsiteY5" fmla="*/ 6937183 h 696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260" h="6960187">
                <a:moveTo>
                  <a:pt x="12870426" y="6937183"/>
                </a:moveTo>
                <a:cubicBezTo>
                  <a:pt x="13234173" y="6960187"/>
                  <a:pt x="13763260" y="6619443"/>
                  <a:pt x="13750320" y="6100421"/>
                </a:cubicBezTo>
                <a:cubicBezTo>
                  <a:pt x="13737380" y="5581399"/>
                  <a:pt x="13326188" y="5250718"/>
                  <a:pt x="12904932" y="5246405"/>
                </a:cubicBezTo>
                <a:cubicBezTo>
                  <a:pt x="12543232" y="5245862"/>
                  <a:pt x="12372969" y="5437625"/>
                  <a:pt x="12232071" y="5582836"/>
                </a:cubicBezTo>
                <a:cubicBezTo>
                  <a:pt x="1" y="-1"/>
                  <a:pt x="2038166" y="2867726"/>
                  <a:pt x="12059543" y="6117673"/>
                </a:cubicBezTo>
                <a:cubicBezTo>
                  <a:pt x="12099799" y="6579186"/>
                  <a:pt x="12506679" y="6914179"/>
                  <a:pt x="12870426" y="6937183"/>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 name="Freeform 37"/>
          <p:cNvSpPr/>
          <p:nvPr/>
        </p:nvSpPr>
        <p:spPr bwMode="auto">
          <a:xfrm rot="1521427">
            <a:off x="423894" y="1471848"/>
            <a:ext cx="5748306" cy="2906963"/>
          </a:xfrm>
          <a:custGeom>
            <a:avLst/>
            <a:gdLst>
              <a:gd name="connsiteX0" fmla="*/ 917275 w 1802920"/>
              <a:gd name="connsiteY0" fmla="*/ 1777042 h 1779917"/>
              <a:gd name="connsiteX1" fmla="*/ 1797169 w 1802920"/>
              <a:gd name="connsiteY1" fmla="*/ 940280 h 1779917"/>
              <a:gd name="connsiteX2" fmla="*/ 951781 w 1802920"/>
              <a:gd name="connsiteY2" fmla="*/ 86264 h 1779917"/>
              <a:gd name="connsiteX3" fmla="*/ 278920 w 1802920"/>
              <a:gd name="connsiteY3" fmla="*/ 422695 h 1779917"/>
              <a:gd name="connsiteX4" fmla="*/ 106392 w 1802920"/>
              <a:gd name="connsiteY4" fmla="*/ 957532 h 1779917"/>
              <a:gd name="connsiteX5" fmla="*/ 917275 w 1802920"/>
              <a:gd name="connsiteY5" fmla="*/ 1777042 h 1779917"/>
              <a:gd name="connsiteX0" fmla="*/ 917275 w 1810109"/>
              <a:gd name="connsiteY0" fmla="*/ 1777042 h 1779917"/>
              <a:gd name="connsiteX1" fmla="*/ 1797169 w 1810109"/>
              <a:gd name="connsiteY1" fmla="*/ 940280 h 1779917"/>
              <a:gd name="connsiteX2" fmla="*/ 951781 w 1810109"/>
              <a:gd name="connsiteY2" fmla="*/ 86264 h 1779917"/>
              <a:gd name="connsiteX3" fmla="*/ 278920 w 1810109"/>
              <a:gd name="connsiteY3" fmla="*/ 422695 h 1779917"/>
              <a:gd name="connsiteX4" fmla="*/ 106392 w 1810109"/>
              <a:gd name="connsiteY4" fmla="*/ 957532 h 1779917"/>
              <a:gd name="connsiteX5" fmla="*/ 917275 w 1810109"/>
              <a:gd name="connsiteY5" fmla="*/ 1777042 h 1779917"/>
              <a:gd name="connsiteX0" fmla="*/ 917275 w 1810109"/>
              <a:gd name="connsiteY0" fmla="*/ 1695091 h 1697966"/>
              <a:gd name="connsiteX1" fmla="*/ 1797169 w 1810109"/>
              <a:gd name="connsiteY1" fmla="*/ 858329 h 1697966"/>
              <a:gd name="connsiteX2" fmla="*/ 951781 w 1810109"/>
              <a:gd name="connsiteY2" fmla="*/ 4313 h 1697966"/>
              <a:gd name="connsiteX3" fmla="*/ 278920 w 1810109"/>
              <a:gd name="connsiteY3" fmla="*/ 340744 h 1697966"/>
              <a:gd name="connsiteX4" fmla="*/ 106392 w 1810109"/>
              <a:gd name="connsiteY4" fmla="*/ 875581 h 1697966"/>
              <a:gd name="connsiteX5" fmla="*/ 917275 w 1810109"/>
              <a:gd name="connsiteY5" fmla="*/ 1695091 h 1697966"/>
              <a:gd name="connsiteX0" fmla="*/ 917275 w 1810109"/>
              <a:gd name="connsiteY0" fmla="*/ 1695091 h 1718095"/>
              <a:gd name="connsiteX1" fmla="*/ 1797169 w 1810109"/>
              <a:gd name="connsiteY1" fmla="*/ 858329 h 1718095"/>
              <a:gd name="connsiteX2" fmla="*/ 951781 w 1810109"/>
              <a:gd name="connsiteY2" fmla="*/ 4313 h 1718095"/>
              <a:gd name="connsiteX3" fmla="*/ 278920 w 1810109"/>
              <a:gd name="connsiteY3" fmla="*/ 340744 h 1718095"/>
              <a:gd name="connsiteX4" fmla="*/ 106392 w 1810109"/>
              <a:gd name="connsiteY4" fmla="*/ 875581 h 1718095"/>
              <a:gd name="connsiteX5" fmla="*/ 917275 w 1810109"/>
              <a:gd name="connsiteY5" fmla="*/ 1695091 h 1718095"/>
              <a:gd name="connsiteX0" fmla="*/ 822385 w 1715219"/>
              <a:gd name="connsiteY0" fmla="*/ 1695091 h 1718095"/>
              <a:gd name="connsiteX1" fmla="*/ 1702279 w 1715219"/>
              <a:gd name="connsiteY1" fmla="*/ 858329 h 1718095"/>
              <a:gd name="connsiteX2" fmla="*/ 856891 w 1715219"/>
              <a:gd name="connsiteY2" fmla="*/ 4313 h 1718095"/>
              <a:gd name="connsiteX3" fmla="*/ 184030 w 1715219"/>
              <a:gd name="connsiteY3" fmla="*/ 340744 h 1718095"/>
              <a:gd name="connsiteX4" fmla="*/ 11502 w 1715219"/>
              <a:gd name="connsiteY4" fmla="*/ 875581 h 1718095"/>
              <a:gd name="connsiteX5" fmla="*/ 822385 w 1715219"/>
              <a:gd name="connsiteY5" fmla="*/ 1695091 h 1718095"/>
              <a:gd name="connsiteX0" fmla="*/ 825260 w 1718094"/>
              <a:gd name="connsiteY0" fmla="*/ 1695091 h 1718095"/>
              <a:gd name="connsiteX1" fmla="*/ 1705154 w 1718094"/>
              <a:gd name="connsiteY1" fmla="*/ 858329 h 1718095"/>
              <a:gd name="connsiteX2" fmla="*/ 859766 w 1718094"/>
              <a:gd name="connsiteY2" fmla="*/ 4313 h 1718095"/>
              <a:gd name="connsiteX3" fmla="*/ 186905 w 1718094"/>
              <a:gd name="connsiteY3" fmla="*/ 340744 h 1718095"/>
              <a:gd name="connsiteX4" fmla="*/ 14377 w 1718094"/>
              <a:gd name="connsiteY4" fmla="*/ 875581 h 1718095"/>
              <a:gd name="connsiteX5" fmla="*/ 825260 w 1718094"/>
              <a:gd name="connsiteY5" fmla="*/ 1695091 h 1718095"/>
              <a:gd name="connsiteX0" fmla="*/ 825260 w 1718094"/>
              <a:gd name="connsiteY0" fmla="*/ 1695091 h 1718095"/>
              <a:gd name="connsiteX1" fmla="*/ 1705154 w 1718094"/>
              <a:gd name="connsiteY1" fmla="*/ 858329 h 1718095"/>
              <a:gd name="connsiteX2" fmla="*/ 859766 w 1718094"/>
              <a:gd name="connsiteY2" fmla="*/ 4313 h 1718095"/>
              <a:gd name="connsiteX3" fmla="*/ 186905 w 1718094"/>
              <a:gd name="connsiteY3" fmla="*/ 340744 h 1718095"/>
              <a:gd name="connsiteX4" fmla="*/ 14377 w 1718094"/>
              <a:gd name="connsiteY4" fmla="*/ 875581 h 1718095"/>
              <a:gd name="connsiteX5" fmla="*/ 825260 w 1718094"/>
              <a:gd name="connsiteY5" fmla="*/ 1695091 h 1718095"/>
              <a:gd name="connsiteX0" fmla="*/ 825260 w 1718094"/>
              <a:gd name="connsiteY0" fmla="*/ 1691321 h 1714325"/>
              <a:gd name="connsiteX1" fmla="*/ 1705154 w 1718094"/>
              <a:gd name="connsiteY1" fmla="*/ 854559 h 1714325"/>
              <a:gd name="connsiteX2" fmla="*/ 859766 w 1718094"/>
              <a:gd name="connsiteY2" fmla="*/ 543 h 1714325"/>
              <a:gd name="connsiteX3" fmla="*/ 186905 w 1718094"/>
              <a:gd name="connsiteY3" fmla="*/ 336974 h 1714325"/>
              <a:gd name="connsiteX4" fmla="*/ 14377 w 1718094"/>
              <a:gd name="connsiteY4" fmla="*/ 871811 h 1714325"/>
              <a:gd name="connsiteX5" fmla="*/ 825260 w 1718094"/>
              <a:gd name="connsiteY5" fmla="*/ 1691321 h 1714325"/>
              <a:gd name="connsiteX0" fmla="*/ 819229 w 1712063"/>
              <a:gd name="connsiteY0" fmla="*/ 1691321 h 1714325"/>
              <a:gd name="connsiteX1" fmla="*/ 1699123 w 1712063"/>
              <a:gd name="connsiteY1" fmla="*/ 854559 h 1714325"/>
              <a:gd name="connsiteX2" fmla="*/ 853735 w 1712063"/>
              <a:gd name="connsiteY2" fmla="*/ 543 h 1714325"/>
              <a:gd name="connsiteX3" fmla="*/ 180874 w 1712063"/>
              <a:gd name="connsiteY3" fmla="*/ 336974 h 1714325"/>
              <a:gd name="connsiteX4" fmla="*/ 8346 w 1712063"/>
              <a:gd name="connsiteY4" fmla="*/ 871811 h 1714325"/>
              <a:gd name="connsiteX5" fmla="*/ 819229 w 1712063"/>
              <a:gd name="connsiteY5" fmla="*/ 1691321 h 1714325"/>
              <a:gd name="connsiteX0" fmla="*/ 3406570 w 4299404"/>
              <a:gd name="connsiteY0" fmla="*/ 2961193 h 2984197"/>
              <a:gd name="connsiteX1" fmla="*/ 4286464 w 4299404"/>
              <a:gd name="connsiteY1" fmla="*/ 2124431 h 2984197"/>
              <a:gd name="connsiteX2" fmla="*/ 3441076 w 4299404"/>
              <a:gd name="connsiteY2" fmla="*/ 1270415 h 2984197"/>
              <a:gd name="connsiteX3" fmla="*/ 2768215 w 4299404"/>
              <a:gd name="connsiteY3" fmla="*/ 1606846 h 2984197"/>
              <a:gd name="connsiteX4" fmla="*/ 2595687 w 4299404"/>
              <a:gd name="connsiteY4" fmla="*/ 2141683 h 2984197"/>
              <a:gd name="connsiteX5" fmla="*/ 3406570 w 4299404"/>
              <a:gd name="connsiteY5" fmla="*/ 2961193 h 2984197"/>
              <a:gd name="connsiteX0" fmla="*/ 5698531 w 6591365"/>
              <a:gd name="connsiteY0" fmla="*/ 2985183 h 3008187"/>
              <a:gd name="connsiteX1" fmla="*/ 6578425 w 6591365"/>
              <a:gd name="connsiteY1" fmla="*/ 2148421 h 3008187"/>
              <a:gd name="connsiteX2" fmla="*/ 5733037 w 6591365"/>
              <a:gd name="connsiteY2" fmla="*/ 1294405 h 3008187"/>
              <a:gd name="connsiteX3" fmla="*/ 5060176 w 6591365"/>
              <a:gd name="connsiteY3" fmla="*/ 1630836 h 3008187"/>
              <a:gd name="connsiteX4" fmla="*/ 4887648 w 6591365"/>
              <a:gd name="connsiteY4" fmla="*/ 2165673 h 3008187"/>
              <a:gd name="connsiteX5" fmla="*/ 5698531 w 6591365"/>
              <a:gd name="connsiteY5" fmla="*/ 2985183 h 3008187"/>
              <a:gd name="connsiteX0" fmla="*/ 5698531 w 6591365"/>
              <a:gd name="connsiteY0" fmla="*/ 3602639 h 3625643"/>
              <a:gd name="connsiteX1" fmla="*/ 6578425 w 6591365"/>
              <a:gd name="connsiteY1" fmla="*/ 2765877 h 3625643"/>
              <a:gd name="connsiteX2" fmla="*/ 5733037 w 6591365"/>
              <a:gd name="connsiteY2" fmla="*/ 1911861 h 3625643"/>
              <a:gd name="connsiteX3" fmla="*/ 5060176 w 6591365"/>
              <a:gd name="connsiteY3" fmla="*/ 2248292 h 3625643"/>
              <a:gd name="connsiteX4" fmla="*/ 4887648 w 6591365"/>
              <a:gd name="connsiteY4" fmla="*/ 2783129 h 3625643"/>
              <a:gd name="connsiteX5" fmla="*/ 5698531 w 6591365"/>
              <a:gd name="connsiteY5" fmla="*/ 3602639 h 3625643"/>
              <a:gd name="connsiteX0" fmla="*/ 5698531 w 6591365"/>
              <a:gd name="connsiteY0" fmla="*/ 2985183 h 3008187"/>
              <a:gd name="connsiteX1" fmla="*/ 6578425 w 6591365"/>
              <a:gd name="connsiteY1" fmla="*/ 2148421 h 3008187"/>
              <a:gd name="connsiteX2" fmla="*/ 5733037 w 6591365"/>
              <a:gd name="connsiteY2" fmla="*/ 1294405 h 3008187"/>
              <a:gd name="connsiteX3" fmla="*/ 5060176 w 6591365"/>
              <a:gd name="connsiteY3" fmla="*/ 1630836 h 3008187"/>
              <a:gd name="connsiteX4" fmla="*/ 4887648 w 6591365"/>
              <a:gd name="connsiteY4" fmla="*/ 2165673 h 3008187"/>
              <a:gd name="connsiteX5" fmla="*/ 5698531 w 6591365"/>
              <a:gd name="connsiteY5" fmla="*/ 2985183 h 3008187"/>
              <a:gd name="connsiteX0" fmla="*/ 5698531 w 6591365"/>
              <a:gd name="connsiteY0" fmla="*/ 2985183 h 3008187"/>
              <a:gd name="connsiteX1" fmla="*/ 6578425 w 6591365"/>
              <a:gd name="connsiteY1" fmla="*/ 2148421 h 3008187"/>
              <a:gd name="connsiteX2" fmla="*/ 5733037 w 6591365"/>
              <a:gd name="connsiteY2" fmla="*/ 1294405 h 3008187"/>
              <a:gd name="connsiteX3" fmla="*/ 5060176 w 6591365"/>
              <a:gd name="connsiteY3" fmla="*/ 1630836 h 3008187"/>
              <a:gd name="connsiteX4" fmla="*/ 4887648 w 6591365"/>
              <a:gd name="connsiteY4" fmla="*/ 2165673 h 3008187"/>
              <a:gd name="connsiteX5" fmla="*/ 5698531 w 6591365"/>
              <a:gd name="connsiteY5" fmla="*/ 2985183 h 3008187"/>
              <a:gd name="connsiteX0" fmla="*/ 4096470 w 4989304"/>
              <a:gd name="connsiteY0" fmla="*/ 2495682 h 2518686"/>
              <a:gd name="connsiteX1" fmla="*/ 4976364 w 4989304"/>
              <a:gd name="connsiteY1" fmla="*/ 1658920 h 2518686"/>
              <a:gd name="connsiteX2" fmla="*/ 4130976 w 4989304"/>
              <a:gd name="connsiteY2" fmla="*/ 804904 h 2518686"/>
              <a:gd name="connsiteX3" fmla="*/ 3458115 w 4989304"/>
              <a:gd name="connsiteY3" fmla="*/ 1141335 h 2518686"/>
              <a:gd name="connsiteX4" fmla="*/ 3285587 w 4989304"/>
              <a:gd name="connsiteY4" fmla="*/ 1676172 h 2518686"/>
              <a:gd name="connsiteX5" fmla="*/ 4096470 w 4989304"/>
              <a:gd name="connsiteY5" fmla="*/ 2495682 h 2518686"/>
              <a:gd name="connsiteX0" fmla="*/ 12870426 w 13763260"/>
              <a:gd name="connsiteY0" fmla="*/ 6937183 h 6960187"/>
              <a:gd name="connsiteX1" fmla="*/ 13750320 w 13763260"/>
              <a:gd name="connsiteY1" fmla="*/ 6100421 h 6960187"/>
              <a:gd name="connsiteX2" fmla="*/ 12904932 w 13763260"/>
              <a:gd name="connsiteY2" fmla="*/ 5246405 h 6960187"/>
              <a:gd name="connsiteX3" fmla="*/ 12232071 w 13763260"/>
              <a:gd name="connsiteY3" fmla="*/ 5582836 h 6960187"/>
              <a:gd name="connsiteX4" fmla="*/ 12059543 w 13763260"/>
              <a:gd name="connsiteY4" fmla="*/ 6117673 h 6960187"/>
              <a:gd name="connsiteX5" fmla="*/ 12870426 w 13763260"/>
              <a:gd name="connsiteY5" fmla="*/ 6937183 h 6960187"/>
              <a:gd name="connsiteX0" fmla="*/ 12870426 w 13763260"/>
              <a:gd name="connsiteY0" fmla="*/ 6937183 h 6960187"/>
              <a:gd name="connsiteX1" fmla="*/ 13750320 w 13763260"/>
              <a:gd name="connsiteY1" fmla="*/ 6100421 h 6960187"/>
              <a:gd name="connsiteX2" fmla="*/ 12904932 w 13763260"/>
              <a:gd name="connsiteY2" fmla="*/ 5246405 h 6960187"/>
              <a:gd name="connsiteX3" fmla="*/ 12232071 w 13763260"/>
              <a:gd name="connsiteY3" fmla="*/ 5582836 h 6960187"/>
              <a:gd name="connsiteX4" fmla="*/ 12059543 w 13763260"/>
              <a:gd name="connsiteY4" fmla="*/ 6117673 h 6960187"/>
              <a:gd name="connsiteX5" fmla="*/ 12870426 w 13763260"/>
              <a:gd name="connsiteY5" fmla="*/ 6937183 h 696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260" h="6960187">
                <a:moveTo>
                  <a:pt x="12870426" y="6937183"/>
                </a:moveTo>
                <a:cubicBezTo>
                  <a:pt x="13234173" y="6960187"/>
                  <a:pt x="13763260" y="6619443"/>
                  <a:pt x="13750320" y="6100421"/>
                </a:cubicBezTo>
                <a:cubicBezTo>
                  <a:pt x="13737380" y="5581399"/>
                  <a:pt x="13326188" y="5250718"/>
                  <a:pt x="12904932" y="5246405"/>
                </a:cubicBezTo>
                <a:cubicBezTo>
                  <a:pt x="12543232" y="5245862"/>
                  <a:pt x="12372969" y="5437625"/>
                  <a:pt x="12232071" y="5582836"/>
                </a:cubicBezTo>
                <a:cubicBezTo>
                  <a:pt x="1" y="-1"/>
                  <a:pt x="2038166" y="2867726"/>
                  <a:pt x="12059543" y="6117673"/>
                </a:cubicBezTo>
                <a:cubicBezTo>
                  <a:pt x="12099799" y="6579186"/>
                  <a:pt x="12506679" y="6914179"/>
                  <a:pt x="12870426" y="6937183"/>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Freeform 14"/>
          <p:cNvSpPr/>
          <p:nvPr/>
        </p:nvSpPr>
        <p:spPr bwMode="auto">
          <a:xfrm rot="1521427">
            <a:off x="883228" y="1233778"/>
            <a:ext cx="5748306" cy="2906963"/>
          </a:xfrm>
          <a:custGeom>
            <a:avLst/>
            <a:gdLst>
              <a:gd name="connsiteX0" fmla="*/ 917275 w 1802920"/>
              <a:gd name="connsiteY0" fmla="*/ 1777042 h 1779917"/>
              <a:gd name="connsiteX1" fmla="*/ 1797169 w 1802920"/>
              <a:gd name="connsiteY1" fmla="*/ 940280 h 1779917"/>
              <a:gd name="connsiteX2" fmla="*/ 951781 w 1802920"/>
              <a:gd name="connsiteY2" fmla="*/ 86264 h 1779917"/>
              <a:gd name="connsiteX3" fmla="*/ 278920 w 1802920"/>
              <a:gd name="connsiteY3" fmla="*/ 422695 h 1779917"/>
              <a:gd name="connsiteX4" fmla="*/ 106392 w 1802920"/>
              <a:gd name="connsiteY4" fmla="*/ 957532 h 1779917"/>
              <a:gd name="connsiteX5" fmla="*/ 917275 w 1802920"/>
              <a:gd name="connsiteY5" fmla="*/ 1777042 h 1779917"/>
              <a:gd name="connsiteX0" fmla="*/ 917275 w 1810109"/>
              <a:gd name="connsiteY0" fmla="*/ 1777042 h 1779917"/>
              <a:gd name="connsiteX1" fmla="*/ 1797169 w 1810109"/>
              <a:gd name="connsiteY1" fmla="*/ 940280 h 1779917"/>
              <a:gd name="connsiteX2" fmla="*/ 951781 w 1810109"/>
              <a:gd name="connsiteY2" fmla="*/ 86264 h 1779917"/>
              <a:gd name="connsiteX3" fmla="*/ 278920 w 1810109"/>
              <a:gd name="connsiteY3" fmla="*/ 422695 h 1779917"/>
              <a:gd name="connsiteX4" fmla="*/ 106392 w 1810109"/>
              <a:gd name="connsiteY4" fmla="*/ 957532 h 1779917"/>
              <a:gd name="connsiteX5" fmla="*/ 917275 w 1810109"/>
              <a:gd name="connsiteY5" fmla="*/ 1777042 h 1779917"/>
              <a:gd name="connsiteX0" fmla="*/ 917275 w 1810109"/>
              <a:gd name="connsiteY0" fmla="*/ 1695091 h 1697966"/>
              <a:gd name="connsiteX1" fmla="*/ 1797169 w 1810109"/>
              <a:gd name="connsiteY1" fmla="*/ 858329 h 1697966"/>
              <a:gd name="connsiteX2" fmla="*/ 951781 w 1810109"/>
              <a:gd name="connsiteY2" fmla="*/ 4313 h 1697966"/>
              <a:gd name="connsiteX3" fmla="*/ 278920 w 1810109"/>
              <a:gd name="connsiteY3" fmla="*/ 340744 h 1697966"/>
              <a:gd name="connsiteX4" fmla="*/ 106392 w 1810109"/>
              <a:gd name="connsiteY4" fmla="*/ 875581 h 1697966"/>
              <a:gd name="connsiteX5" fmla="*/ 917275 w 1810109"/>
              <a:gd name="connsiteY5" fmla="*/ 1695091 h 1697966"/>
              <a:gd name="connsiteX0" fmla="*/ 917275 w 1810109"/>
              <a:gd name="connsiteY0" fmla="*/ 1695091 h 1718095"/>
              <a:gd name="connsiteX1" fmla="*/ 1797169 w 1810109"/>
              <a:gd name="connsiteY1" fmla="*/ 858329 h 1718095"/>
              <a:gd name="connsiteX2" fmla="*/ 951781 w 1810109"/>
              <a:gd name="connsiteY2" fmla="*/ 4313 h 1718095"/>
              <a:gd name="connsiteX3" fmla="*/ 278920 w 1810109"/>
              <a:gd name="connsiteY3" fmla="*/ 340744 h 1718095"/>
              <a:gd name="connsiteX4" fmla="*/ 106392 w 1810109"/>
              <a:gd name="connsiteY4" fmla="*/ 875581 h 1718095"/>
              <a:gd name="connsiteX5" fmla="*/ 917275 w 1810109"/>
              <a:gd name="connsiteY5" fmla="*/ 1695091 h 1718095"/>
              <a:gd name="connsiteX0" fmla="*/ 822385 w 1715219"/>
              <a:gd name="connsiteY0" fmla="*/ 1695091 h 1718095"/>
              <a:gd name="connsiteX1" fmla="*/ 1702279 w 1715219"/>
              <a:gd name="connsiteY1" fmla="*/ 858329 h 1718095"/>
              <a:gd name="connsiteX2" fmla="*/ 856891 w 1715219"/>
              <a:gd name="connsiteY2" fmla="*/ 4313 h 1718095"/>
              <a:gd name="connsiteX3" fmla="*/ 184030 w 1715219"/>
              <a:gd name="connsiteY3" fmla="*/ 340744 h 1718095"/>
              <a:gd name="connsiteX4" fmla="*/ 11502 w 1715219"/>
              <a:gd name="connsiteY4" fmla="*/ 875581 h 1718095"/>
              <a:gd name="connsiteX5" fmla="*/ 822385 w 1715219"/>
              <a:gd name="connsiteY5" fmla="*/ 1695091 h 1718095"/>
              <a:gd name="connsiteX0" fmla="*/ 825260 w 1718094"/>
              <a:gd name="connsiteY0" fmla="*/ 1695091 h 1718095"/>
              <a:gd name="connsiteX1" fmla="*/ 1705154 w 1718094"/>
              <a:gd name="connsiteY1" fmla="*/ 858329 h 1718095"/>
              <a:gd name="connsiteX2" fmla="*/ 859766 w 1718094"/>
              <a:gd name="connsiteY2" fmla="*/ 4313 h 1718095"/>
              <a:gd name="connsiteX3" fmla="*/ 186905 w 1718094"/>
              <a:gd name="connsiteY3" fmla="*/ 340744 h 1718095"/>
              <a:gd name="connsiteX4" fmla="*/ 14377 w 1718094"/>
              <a:gd name="connsiteY4" fmla="*/ 875581 h 1718095"/>
              <a:gd name="connsiteX5" fmla="*/ 825260 w 1718094"/>
              <a:gd name="connsiteY5" fmla="*/ 1695091 h 1718095"/>
              <a:gd name="connsiteX0" fmla="*/ 825260 w 1718094"/>
              <a:gd name="connsiteY0" fmla="*/ 1695091 h 1718095"/>
              <a:gd name="connsiteX1" fmla="*/ 1705154 w 1718094"/>
              <a:gd name="connsiteY1" fmla="*/ 858329 h 1718095"/>
              <a:gd name="connsiteX2" fmla="*/ 859766 w 1718094"/>
              <a:gd name="connsiteY2" fmla="*/ 4313 h 1718095"/>
              <a:gd name="connsiteX3" fmla="*/ 186905 w 1718094"/>
              <a:gd name="connsiteY3" fmla="*/ 340744 h 1718095"/>
              <a:gd name="connsiteX4" fmla="*/ 14377 w 1718094"/>
              <a:gd name="connsiteY4" fmla="*/ 875581 h 1718095"/>
              <a:gd name="connsiteX5" fmla="*/ 825260 w 1718094"/>
              <a:gd name="connsiteY5" fmla="*/ 1695091 h 1718095"/>
              <a:gd name="connsiteX0" fmla="*/ 825260 w 1718094"/>
              <a:gd name="connsiteY0" fmla="*/ 1691321 h 1714325"/>
              <a:gd name="connsiteX1" fmla="*/ 1705154 w 1718094"/>
              <a:gd name="connsiteY1" fmla="*/ 854559 h 1714325"/>
              <a:gd name="connsiteX2" fmla="*/ 859766 w 1718094"/>
              <a:gd name="connsiteY2" fmla="*/ 543 h 1714325"/>
              <a:gd name="connsiteX3" fmla="*/ 186905 w 1718094"/>
              <a:gd name="connsiteY3" fmla="*/ 336974 h 1714325"/>
              <a:gd name="connsiteX4" fmla="*/ 14377 w 1718094"/>
              <a:gd name="connsiteY4" fmla="*/ 871811 h 1714325"/>
              <a:gd name="connsiteX5" fmla="*/ 825260 w 1718094"/>
              <a:gd name="connsiteY5" fmla="*/ 1691321 h 1714325"/>
              <a:gd name="connsiteX0" fmla="*/ 819229 w 1712063"/>
              <a:gd name="connsiteY0" fmla="*/ 1691321 h 1714325"/>
              <a:gd name="connsiteX1" fmla="*/ 1699123 w 1712063"/>
              <a:gd name="connsiteY1" fmla="*/ 854559 h 1714325"/>
              <a:gd name="connsiteX2" fmla="*/ 853735 w 1712063"/>
              <a:gd name="connsiteY2" fmla="*/ 543 h 1714325"/>
              <a:gd name="connsiteX3" fmla="*/ 180874 w 1712063"/>
              <a:gd name="connsiteY3" fmla="*/ 336974 h 1714325"/>
              <a:gd name="connsiteX4" fmla="*/ 8346 w 1712063"/>
              <a:gd name="connsiteY4" fmla="*/ 871811 h 1714325"/>
              <a:gd name="connsiteX5" fmla="*/ 819229 w 1712063"/>
              <a:gd name="connsiteY5" fmla="*/ 1691321 h 1714325"/>
              <a:gd name="connsiteX0" fmla="*/ 3406570 w 4299404"/>
              <a:gd name="connsiteY0" fmla="*/ 2961193 h 2984197"/>
              <a:gd name="connsiteX1" fmla="*/ 4286464 w 4299404"/>
              <a:gd name="connsiteY1" fmla="*/ 2124431 h 2984197"/>
              <a:gd name="connsiteX2" fmla="*/ 3441076 w 4299404"/>
              <a:gd name="connsiteY2" fmla="*/ 1270415 h 2984197"/>
              <a:gd name="connsiteX3" fmla="*/ 2768215 w 4299404"/>
              <a:gd name="connsiteY3" fmla="*/ 1606846 h 2984197"/>
              <a:gd name="connsiteX4" fmla="*/ 2595687 w 4299404"/>
              <a:gd name="connsiteY4" fmla="*/ 2141683 h 2984197"/>
              <a:gd name="connsiteX5" fmla="*/ 3406570 w 4299404"/>
              <a:gd name="connsiteY5" fmla="*/ 2961193 h 2984197"/>
              <a:gd name="connsiteX0" fmla="*/ 5698531 w 6591365"/>
              <a:gd name="connsiteY0" fmla="*/ 2985183 h 3008187"/>
              <a:gd name="connsiteX1" fmla="*/ 6578425 w 6591365"/>
              <a:gd name="connsiteY1" fmla="*/ 2148421 h 3008187"/>
              <a:gd name="connsiteX2" fmla="*/ 5733037 w 6591365"/>
              <a:gd name="connsiteY2" fmla="*/ 1294405 h 3008187"/>
              <a:gd name="connsiteX3" fmla="*/ 5060176 w 6591365"/>
              <a:gd name="connsiteY3" fmla="*/ 1630836 h 3008187"/>
              <a:gd name="connsiteX4" fmla="*/ 4887648 w 6591365"/>
              <a:gd name="connsiteY4" fmla="*/ 2165673 h 3008187"/>
              <a:gd name="connsiteX5" fmla="*/ 5698531 w 6591365"/>
              <a:gd name="connsiteY5" fmla="*/ 2985183 h 3008187"/>
              <a:gd name="connsiteX0" fmla="*/ 5698531 w 6591365"/>
              <a:gd name="connsiteY0" fmla="*/ 3602639 h 3625643"/>
              <a:gd name="connsiteX1" fmla="*/ 6578425 w 6591365"/>
              <a:gd name="connsiteY1" fmla="*/ 2765877 h 3625643"/>
              <a:gd name="connsiteX2" fmla="*/ 5733037 w 6591365"/>
              <a:gd name="connsiteY2" fmla="*/ 1911861 h 3625643"/>
              <a:gd name="connsiteX3" fmla="*/ 5060176 w 6591365"/>
              <a:gd name="connsiteY3" fmla="*/ 2248292 h 3625643"/>
              <a:gd name="connsiteX4" fmla="*/ 4887648 w 6591365"/>
              <a:gd name="connsiteY4" fmla="*/ 2783129 h 3625643"/>
              <a:gd name="connsiteX5" fmla="*/ 5698531 w 6591365"/>
              <a:gd name="connsiteY5" fmla="*/ 3602639 h 3625643"/>
              <a:gd name="connsiteX0" fmla="*/ 5698531 w 6591365"/>
              <a:gd name="connsiteY0" fmla="*/ 2985183 h 3008187"/>
              <a:gd name="connsiteX1" fmla="*/ 6578425 w 6591365"/>
              <a:gd name="connsiteY1" fmla="*/ 2148421 h 3008187"/>
              <a:gd name="connsiteX2" fmla="*/ 5733037 w 6591365"/>
              <a:gd name="connsiteY2" fmla="*/ 1294405 h 3008187"/>
              <a:gd name="connsiteX3" fmla="*/ 5060176 w 6591365"/>
              <a:gd name="connsiteY3" fmla="*/ 1630836 h 3008187"/>
              <a:gd name="connsiteX4" fmla="*/ 4887648 w 6591365"/>
              <a:gd name="connsiteY4" fmla="*/ 2165673 h 3008187"/>
              <a:gd name="connsiteX5" fmla="*/ 5698531 w 6591365"/>
              <a:gd name="connsiteY5" fmla="*/ 2985183 h 3008187"/>
              <a:gd name="connsiteX0" fmla="*/ 5698531 w 6591365"/>
              <a:gd name="connsiteY0" fmla="*/ 2985183 h 3008187"/>
              <a:gd name="connsiteX1" fmla="*/ 6578425 w 6591365"/>
              <a:gd name="connsiteY1" fmla="*/ 2148421 h 3008187"/>
              <a:gd name="connsiteX2" fmla="*/ 5733037 w 6591365"/>
              <a:gd name="connsiteY2" fmla="*/ 1294405 h 3008187"/>
              <a:gd name="connsiteX3" fmla="*/ 5060176 w 6591365"/>
              <a:gd name="connsiteY3" fmla="*/ 1630836 h 3008187"/>
              <a:gd name="connsiteX4" fmla="*/ 4887648 w 6591365"/>
              <a:gd name="connsiteY4" fmla="*/ 2165673 h 3008187"/>
              <a:gd name="connsiteX5" fmla="*/ 5698531 w 6591365"/>
              <a:gd name="connsiteY5" fmla="*/ 2985183 h 3008187"/>
              <a:gd name="connsiteX0" fmla="*/ 4096470 w 4989304"/>
              <a:gd name="connsiteY0" fmla="*/ 2495682 h 2518686"/>
              <a:gd name="connsiteX1" fmla="*/ 4976364 w 4989304"/>
              <a:gd name="connsiteY1" fmla="*/ 1658920 h 2518686"/>
              <a:gd name="connsiteX2" fmla="*/ 4130976 w 4989304"/>
              <a:gd name="connsiteY2" fmla="*/ 804904 h 2518686"/>
              <a:gd name="connsiteX3" fmla="*/ 3458115 w 4989304"/>
              <a:gd name="connsiteY3" fmla="*/ 1141335 h 2518686"/>
              <a:gd name="connsiteX4" fmla="*/ 3285587 w 4989304"/>
              <a:gd name="connsiteY4" fmla="*/ 1676172 h 2518686"/>
              <a:gd name="connsiteX5" fmla="*/ 4096470 w 4989304"/>
              <a:gd name="connsiteY5" fmla="*/ 2495682 h 2518686"/>
              <a:gd name="connsiteX0" fmla="*/ 12870426 w 13763260"/>
              <a:gd name="connsiteY0" fmla="*/ 6937183 h 6960187"/>
              <a:gd name="connsiteX1" fmla="*/ 13750320 w 13763260"/>
              <a:gd name="connsiteY1" fmla="*/ 6100421 h 6960187"/>
              <a:gd name="connsiteX2" fmla="*/ 12904932 w 13763260"/>
              <a:gd name="connsiteY2" fmla="*/ 5246405 h 6960187"/>
              <a:gd name="connsiteX3" fmla="*/ 12232071 w 13763260"/>
              <a:gd name="connsiteY3" fmla="*/ 5582836 h 6960187"/>
              <a:gd name="connsiteX4" fmla="*/ 12059543 w 13763260"/>
              <a:gd name="connsiteY4" fmla="*/ 6117673 h 6960187"/>
              <a:gd name="connsiteX5" fmla="*/ 12870426 w 13763260"/>
              <a:gd name="connsiteY5" fmla="*/ 6937183 h 6960187"/>
              <a:gd name="connsiteX0" fmla="*/ 12870426 w 13763260"/>
              <a:gd name="connsiteY0" fmla="*/ 6937183 h 6960187"/>
              <a:gd name="connsiteX1" fmla="*/ 13750320 w 13763260"/>
              <a:gd name="connsiteY1" fmla="*/ 6100421 h 6960187"/>
              <a:gd name="connsiteX2" fmla="*/ 12904932 w 13763260"/>
              <a:gd name="connsiteY2" fmla="*/ 5246405 h 6960187"/>
              <a:gd name="connsiteX3" fmla="*/ 12232071 w 13763260"/>
              <a:gd name="connsiteY3" fmla="*/ 5582836 h 6960187"/>
              <a:gd name="connsiteX4" fmla="*/ 12059543 w 13763260"/>
              <a:gd name="connsiteY4" fmla="*/ 6117673 h 6960187"/>
              <a:gd name="connsiteX5" fmla="*/ 12870426 w 13763260"/>
              <a:gd name="connsiteY5" fmla="*/ 6937183 h 696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260" h="6960187">
                <a:moveTo>
                  <a:pt x="12870426" y="6937183"/>
                </a:moveTo>
                <a:cubicBezTo>
                  <a:pt x="13234173" y="6960187"/>
                  <a:pt x="13763260" y="6619443"/>
                  <a:pt x="13750320" y="6100421"/>
                </a:cubicBezTo>
                <a:cubicBezTo>
                  <a:pt x="13737380" y="5581399"/>
                  <a:pt x="13326188" y="5250718"/>
                  <a:pt x="12904932" y="5246405"/>
                </a:cubicBezTo>
                <a:cubicBezTo>
                  <a:pt x="12543232" y="5245862"/>
                  <a:pt x="12372969" y="5437625"/>
                  <a:pt x="12232071" y="5582836"/>
                </a:cubicBezTo>
                <a:cubicBezTo>
                  <a:pt x="1" y="-1"/>
                  <a:pt x="2038166" y="2867726"/>
                  <a:pt x="12059543" y="6117673"/>
                </a:cubicBezTo>
                <a:cubicBezTo>
                  <a:pt x="12099799" y="6579186"/>
                  <a:pt x="12506679" y="6914179"/>
                  <a:pt x="12870426" y="6937183"/>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Freeform 19"/>
          <p:cNvSpPr/>
          <p:nvPr/>
        </p:nvSpPr>
        <p:spPr bwMode="auto">
          <a:xfrm rot="1521427">
            <a:off x="1373734" y="1014648"/>
            <a:ext cx="5748306" cy="2906963"/>
          </a:xfrm>
          <a:custGeom>
            <a:avLst/>
            <a:gdLst>
              <a:gd name="connsiteX0" fmla="*/ 917275 w 1802920"/>
              <a:gd name="connsiteY0" fmla="*/ 1777042 h 1779917"/>
              <a:gd name="connsiteX1" fmla="*/ 1797169 w 1802920"/>
              <a:gd name="connsiteY1" fmla="*/ 940280 h 1779917"/>
              <a:gd name="connsiteX2" fmla="*/ 951781 w 1802920"/>
              <a:gd name="connsiteY2" fmla="*/ 86264 h 1779917"/>
              <a:gd name="connsiteX3" fmla="*/ 278920 w 1802920"/>
              <a:gd name="connsiteY3" fmla="*/ 422695 h 1779917"/>
              <a:gd name="connsiteX4" fmla="*/ 106392 w 1802920"/>
              <a:gd name="connsiteY4" fmla="*/ 957532 h 1779917"/>
              <a:gd name="connsiteX5" fmla="*/ 917275 w 1802920"/>
              <a:gd name="connsiteY5" fmla="*/ 1777042 h 1779917"/>
              <a:gd name="connsiteX0" fmla="*/ 917275 w 1810109"/>
              <a:gd name="connsiteY0" fmla="*/ 1777042 h 1779917"/>
              <a:gd name="connsiteX1" fmla="*/ 1797169 w 1810109"/>
              <a:gd name="connsiteY1" fmla="*/ 940280 h 1779917"/>
              <a:gd name="connsiteX2" fmla="*/ 951781 w 1810109"/>
              <a:gd name="connsiteY2" fmla="*/ 86264 h 1779917"/>
              <a:gd name="connsiteX3" fmla="*/ 278920 w 1810109"/>
              <a:gd name="connsiteY3" fmla="*/ 422695 h 1779917"/>
              <a:gd name="connsiteX4" fmla="*/ 106392 w 1810109"/>
              <a:gd name="connsiteY4" fmla="*/ 957532 h 1779917"/>
              <a:gd name="connsiteX5" fmla="*/ 917275 w 1810109"/>
              <a:gd name="connsiteY5" fmla="*/ 1777042 h 1779917"/>
              <a:gd name="connsiteX0" fmla="*/ 917275 w 1810109"/>
              <a:gd name="connsiteY0" fmla="*/ 1695091 h 1697966"/>
              <a:gd name="connsiteX1" fmla="*/ 1797169 w 1810109"/>
              <a:gd name="connsiteY1" fmla="*/ 858329 h 1697966"/>
              <a:gd name="connsiteX2" fmla="*/ 951781 w 1810109"/>
              <a:gd name="connsiteY2" fmla="*/ 4313 h 1697966"/>
              <a:gd name="connsiteX3" fmla="*/ 278920 w 1810109"/>
              <a:gd name="connsiteY3" fmla="*/ 340744 h 1697966"/>
              <a:gd name="connsiteX4" fmla="*/ 106392 w 1810109"/>
              <a:gd name="connsiteY4" fmla="*/ 875581 h 1697966"/>
              <a:gd name="connsiteX5" fmla="*/ 917275 w 1810109"/>
              <a:gd name="connsiteY5" fmla="*/ 1695091 h 1697966"/>
              <a:gd name="connsiteX0" fmla="*/ 917275 w 1810109"/>
              <a:gd name="connsiteY0" fmla="*/ 1695091 h 1718095"/>
              <a:gd name="connsiteX1" fmla="*/ 1797169 w 1810109"/>
              <a:gd name="connsiteY1" fmla="*/ 858329 h 1718095"/>
              <a:gd name="connsiteX2" fmla="*/ 951781 w 1810109"/>
              <a:gd name="connsiteY2" fmla="*/ 4313 h 1718095"/>
              <a:gd name="connsiteX3" fmla="*/ 278920 w 1810109"/>
              <a:gd name="connsiteY3" fmla="*/ 340744 h 1718095"/>
              <a:gd name="connsiteX4" fmla="*/ 106392 w 1810109"/>
              <a:gd name="connsiteY4" fmla="*/ 875581 h 1718095"/>
              <a:gd name="connsiteX5" fmla="*/ 917275 w 1810109"/>
              <a:gd name="connsiteY5" fmla="*/ 1695091 h 1718095"/>
              <a:gd name="connsiteX0" fmla="*/ 822385 w 1715219"/>
              <a:gd name="connsiteY0" fmla="*/ 1695091 h 1718095"/>
              <a:gd name="connsiteX1" fmla="*/ 1702279 w 1715219"/>
              <a:gd name="connsiteY1" fmla="*/ 858329 h 1718095"/>
              <a:gd name="connsiteX2" fmla="*/ 856891 w 1715219"/>
              <a:gd name="connsiteY2" fmla="*/ 4313 h 1718095"/>
              <a:gd name="connsiteX3" fmla="*/ 184030 w 1715219"/>
              <a:gd name="connsiteY3" fmla="*/ 340744 h 1718095"/>
              <a:gd name="connsiteX4" fmla="*/ 11502 w 1715219"/>
              <a:gd name="connsiteY4" fmla="*/ 875581 h 1718095"/>
              <a:gd name="connsiteX5" fmla="*/ 822385 w 1715219"/>
              <a:gd name="connsiteY5" fmla="*/ 1695091 h 1718095"/>
              <a:gd name="connsiteX0" fmla="*/ 825260 w 1718094"/>
              <a:gd name="connsiteY0" fmla="*/ 1695091 h 1718095"/>
              <a:gd name="connsiteX1" fmla="*/ 1705154 w 1718094"/>
              <a:gd name="connsiteY1" fmla="*/ 858329 h 1718095"/>
              <a:gd name="connsiteX2" fmla="*/ 859766 w 1718094"/>
              <a:gd name="connsiteY2" fmla="*/ 4313 h 1718095"/>
              <a:gd name="connsiteX3" fmla="*/ 186905 w 1718094"/>
              <a:gd name="connsiteY3" fmla="*/ 340744 h 1718095"/>
              <a:gd name="connsiteX4" fmla="*/ 14377 w 1718094"/>
              <a:gd name="connsiteY4" fmla="*/ 875581 h 1718095"/>
              <a:gd name="connsiteX5" fmla="*/ 825260 w 1718094"/>
              <a:gd name="connsiteY5" fmla="*/ 1695091 h 1718095"/>
              <a:gd name="connsiteX0" fmla="*/ 825260 w 1718094"/>
              <a:gd name="connsiteY0" fmla="*/ 1695091 h 1718095"/>
              <a:gd name="connsiteX1" fmla="*/ 1705154 w 1718094"/>
              <a:gd name="connsiteY1" fmla="*/ 858329 h 1718095"/>
              <a:gd name="connsiteX2" fmla="*/ 859766 w 1718094"/>
              <a:gd name="connsiteY2" fmla="*/ 4313 h 1718095"/>
              <a:gd name="connsiteX3" fmla="*/ 186905 w 1718094"/>
              <a:gd name="connsiteY3" fmla="*/ 340744 h 1718095"/>
              <a:gd name="connsiteX4" fmla="*/ 14377 w 1718094"/>
              <a:gd name="connsiteY4" fmla="*/ 875581 h 1718095"/>
              <a:gd name="connsiteX5" fmla="*/ 825260 w 1718094"/>
              <a:gd name="connsiteY5" fmla="*/ 1695091 h 1718095"/>
              <a:gd name="connsiteX0" fmla="*/ 825260 w 1718094"/>
              <a:gd name="connsiteY0" fmla="*/ 1691321 h 1714325"/>
              <a:gd name="connsiteX1" fmla="*/ 1705154 w 1718094"/>
              <a:gd name="connsiteY1" fmla="*/ 854559 h 1714325"/>
              <a:gd name="connsiteX2" fmla="*/ 859766 w 1718094"/>
              <a:gd name="connsiteY2" fmla="*/ 543 h 1714325"/>
              <a:gd name="connsiteX3" fmla="*/ 186905 w 1718094"/>
              <a:gd name="connsiteY3" fmla="*/ 336974 h 1714325"/>
              <a:gd name="connsiteX4" fmla="*/ 14377 w 1718094"/>
              <a:gd name="connsiteY4" fmla="*/ 871811 h 1714325"/>
              <a:gd name="connsiteX5" fmla="*/ 825260 w 1718094"/>
              <a:gd name="connsiteY5" fmla="*/ 1691321 h 1714325"/>
              <a:gd name="connsiteX0" fmla="*/ 819229 w 1712063"/>
              <a:gd name="connsiteY0" fmla="*/ 1691321 h 1714325"/>
              <a:gd name="connsiteX1" fmla="*/ 1699123 w 1712063"/>
              <a:gd name="connsiteY1" fmla="*/ 854559 h 1714325"/>
              <a:gd name="connsiteX2" fmla="*/ 853735 w 1712063"/>
              <a:gd name="connsiteY2" fmla="*/ 543 h 1714325"/>
              <a:gd name="connsiteX3" fmla="*/ 180874 w 1712063"/>
              <a:gd name="connsiteY3" fmla="*/ 336974 h 1714325"/>
              <a:gd name="connsiteX4" fmla="*/ 8346 w 1712063"/>
              <a:gd name="connsiteY4" fmla="*/ 871811 h 1714325"/>
              <a:gd name="connsiteX5" fmla="*/ 819229 w 1712063"/>
              <a:gd name="connsiteY5" fmla="*/ 1691321 h 1714325"/>
              <a:gd name="connsiteX0" fmla="*/ 3406570 w 4299404"/>
              <a:gd name="connsiteY0" fmla="*/ 2961193 h 2984197"/>
              <a:gd name="connsiteX1" fmla="*/ 4286464 w 4299404"/>
              <a:gd name="connsiteY1" fmla="*/ 2124431 h 2984197"/>
              <a:gd name="connsiteX2" fmla="*/ 3441076 w 4299404"/>
              <a:gd name="connsiteY2" fmla="*/ 1270415 h 2984197"/>
              <a:gd name="connsiteX3" fmla="*/ 2768215 w 4299404"/>
              <a:gd name="connsiteY3" fmla="*/ 1606846 h 2984197"/>
              <a:gd name="connsiteX4" fmla="*/ 2595687 w 4299404"/>
              <a:gd name="connsiteY4" fmla="*/ 2141683 h 2984197"/>
              <a:gd name="connsiteX5" fmla="*/ 3406570 w 4299404"/>
              <a:gd name="connsiteY5" fmla="*/ 2961193 h 2984197"/>
              <a:gd name="connsiteX0" fmla="*/ 5698531 w 6591365"/>
              <a:gd name="connsiteY0" fmla="*/ 2985183 h 3008187"/>
              <a:gd name="connsiteX1" fmla="*/ 6578425 w 6591365"/>
              <a:gd name="connsiteY1" fmla="*/ 2148421 h 3008187"/>
              <a:gd name="connsiteX2" fmla="*/ 5733037 w 6591365"/>
              <a:gd name="connsiteY2" fmla="*/ 1294405 h 3008187"/>
              <a:gd name="connsiteX3" fmla="*/ 5060176 w 6591365"/>
              <a:gd name="connsiteY3" fmla="*/ 1630836 h 3008187"/>
              <a:gd name="connsiteX4" fmla="*/ 4887648 w 6591365"/>
              <a:gd name="connsiteY4" fmla="*/ 2165673 h 3008187"/>
              <a:gd name="connsiteX5" fmla="*/ 5698531 w 6591365"/>
              <a:gd name="connsiteY5" fmla="*/ 2985183 h 3008187"/>
              <a:gd name="connsiteX0" fmla="*/ 5698531 w 6591365"/>
              <a:gd name="connsiteY0" fmla="*/ 3602639 h 3625643"/>
              <a:gd name="connsiteX1" fmla="*/ 6578425 w 6591365"/>
              <a:gd name="connsiteY1" fmla="*/ 2765877 h 3625643"/>
              <a:gd name="connsiteX2" fmla="*/ 5733037 w 6591365"/>
              <a:gd name="connsiteY2" fmla="*/ 1911861 h 3625643"/>
              <a:gd name="connsiteX3" fmla="*/ 5060176 w 6591365"/>
              <a:gd name="connsiteY3" fmla="*/ 2248292 h 3625643"/>
              <a:gd name="connsiteX4" fmla="*/ 4887648 w 6591365"/>
              <a:gd name="connsiteY4" fmla="*/ 2783129 h 3625643"/>
              <a:gd name="connsiteX5" fmla="*/ 5698531 w 6591365"/>
              <a:gd name="connsiteY5" fmla="*/ 3602639 h 3625643"/>
              <a:gd name="connsiteX0" fmla="*/ 5698531 w 6591365"/>
              <a:gd name="connsiteY0" fmla="*/ 2985183 h 3008187"/>
              <a:gd name="connsiteX1" fmla="*/ 6578425 w 6591365"/>
              <a:gd name="connsiteY1" fmla="*/ 2148421 h 3008187"/>
              <a:gd name="connsiteX2" fmla="*/ 5733037 w 6591365"/>
              <a:gd name="connsiteY2" fmla="*/ 1294405 h 3008187"/>
              <a:gd name="connsiteX3" fmla="*/ 5060176 w 6591365"/>
              <a:gd name="connsiteY3" fmla="*/ 1630836 h 3008187"/>
              <a:gd name="connsiteX4" fmla="*/ 4887648 w 6591365"/>
              <a:gd name="connsiteY4" fmla="*/ 2165673 h 3008187"/>
              <a:gd name="connsiteX5" fmla="*/ 5698531 w 6591365"/>
              <a:gd name="connsiteY5" fmla="*/ 2985183 h 3008187"/>
              <a:gd name="connsiteX0" fmla="*/ 5698531 w 6591365"/>
              <a:gd name="connsiteY0" fmla="*/ 2985183 h 3008187"/>
              <a:gd name="connsiteX1" fmla="*/ 6578425 w 6591365"/>
              <a:gd name="connsiteY1" fmla="*/ 2148421 h 3008187"/>
              <a:gd name="connsiteX2" fmla="*/ 5733037 w 6591365"/>
              <a:gd name="connsiteY2" fmla="*/ 1294405 h 3008187"/>
              <a:gd name="connsiteX3" fmla="*/ 5060176 w 6591365"/>
              <a:gd name="connsiteY3" fmla="*/ 1630836 h 3008187"/>
              <a:gd name="connsiteX4" fmla="*/ 4887648 w 6591365"/>
              <a:gd name="connsiteY4" fmla="*/ 2165673 h 3008187"/>
              <a:gd name="connsiteX5" fmla="*/ 5698531 w 6591365"/>
              <a:gd name="connsiteY5" fmla="*/ 2985183 h 3008187"/>
              <a:gd name="connsiteX0" fmla="*/ 4096470 w 4989304"/>
              <a:gd name="connsiteY0" fmla="*/ 2495682 h 2518686"/>
              <a:gd name="connsiteX1" fmla="*/ 4976364 w 4989304"/>
              <a:gd name="connsiteY1" fmla="*/ 1658920 h 2518686"/>
              <a:gd name="connsiteX2" fmla="*/ 4130976 w 4989304"/>
              <a:gd name="connsiteY2" fmla="*/ 804904 h 2518686"/>
              <a:gd name="connsiteX3" fmla="*/ 3458115 w 4989304"/>
              <a:gd name="connsiteY3" fmla="*/ 1141335 h 2518686"/>
              <a:gd name="connsiteX4" fmla="*/ 3285587 w 4989304"/>
              <a:gd name="connsiteY4" fmla="*/ 1676172 h 2518686"/>
              <a:gd name="connsiteX5" fmla="*/ 4096470 w 4989304"/>
              <a:gd name="connsiteY5" fmla="*/ 2495682 h 2518686"/>
              <a:gd name="connsiteX0" fmla="*/ 12870426 w 13763260"/>
              <a:gd name="connsiteY0" fmla="*/ 6937183 h 6960187"/>
              <a:gd name="connsiteX1" fmla="*/ 13750320 w 13763260"/>
              <a:gd name="connsiteY1" fmla="*/ 6100421 h 6960187"/>
              <a:gd name="connsiteX2" fmla="*/ 12904932 w 13763260"/>
              <a:gd name="connsiteY2" fmla="*/ 5246405 h 6960187"/>
              <a:gd name="connsiteX3" fmla="*/ 12232071 w 13763260"/>
              <a:gd name="connsiteY3" fmla="*/ 5582836 h 6960187"/>
              <a:gd name="connsiteX4" fmla="*/ 12059543 w 13763260"/>
              <a:gd name="connsiteY4" fmla="*/ 6117673 h 6960187"/>
              <a:gd name="connsiteX5" fmla="*/ 12870426 w 13763260"/>
              <a:gd name="connsiteY5" fmla="*/ 6937183 h 6960187"/>
              <a:gd name="connsiteX0" fmla="*/ 12870426 w 13763260"/>
              <a:gd name="connsiteY0" fmla="*/ 6937183 h 6960187"/>
              <a:gd name="connsiteX1" fmla="*/ 13750320 w 13763260"/>
              <a:gd name="connsiteY1" fmla="*/ 6100421 h 6960187"/>
              <a:gd name="connsiteX2" fmla="*/ 12904932 w 13763260"/>
              <a:gd name="connsiteY2" fmla="*/ 5246405 h 6960187"/>
              <a:gd name="connsiteX3" fmla="*/ 12232071 w 13763260"/>
              <a:gd name="connsiteY3" fmla="*/ 5582836 h 6960187"/>
              <a:gd name="connsiteX4" fmla="*/ 12059543 w 13763260"/>
              <a:gd name="connsiteY4" fmla="*/ 6117673 h 6960187"/>
              <a:gd name="connsiteX5" fmla="*/ 12870426 w 13763260"/>
              <a:gd name="connsiteY5" fmla="*/ 6937183 h 696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260" h="6960187">
                <a:moveTo>
                  <a:pt x="12870426" y="6937183"/>
                </a:moveTo>
                <a:cubicBezTo>
                  <a:pt x="13234173" y="6960187"/>
                  <a:pt x="13763260" y="6619443"/>
                  <a:pt x="13750320" y="6100421"/>
                </a:cubicBezTo>
                <a:cubicBezTo>
                  <a:pt x="13737380" y="5581399"/>
                  <a:pt x="13326188" y="5250718"/>
                  <a:pt x="12904932" y="5246405"/>
                </a:cubicBezTo>
                <a:cubicBezTo>
                  <a:pt x="12543232" y="5245862"/>
                  <a:pt x="12372969" y="5437625"/>
                  <a:pt x="12232071" y="5582836"/>
                </a:cubicBezTo>
                <a:cubicBezTo>
                  <a:pt x="1" y="-1"/>
                  <a:pt x="2038166" y="2867726"/>
                  <a:pt x="12059543" y="6117673"/>
                </a:cubicBezTo>
                <a:cubicBezTo>
                  <a:pt x="12099799" y="6579186"/>
                  <a:pt x="12506679" y="6914179"/>
                  <a:pt x="12870426" y="6937183"/>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Freeform 27"/>
          <p:cNvSpPr/>
          <p:nvPr/>
        </p:nvSpPr>
        <p:spPr bwMode="auto">
          <a:xfrm rot="1521427">
            <a:off x="-378866" y="1929048"/>
            <a:ext cx="5748306" cy="2906963"/>
          </a:xfrm>
          <a:custGeom>
            <a:avLst/>
            <a:gdLst>
              <a:gd name="connsiteX0" fmla="*/ 917275 w 1802920"/>
              <a:gd name="connsiteY0" fmla="*/ 1777042 h 1779917"/>
              <a:gd name="connsiteX1" fmla="*/ 1797169 w 1802920"/>
              <a:gd name="connsiteY1" fmla="*/ 940280 h 1779917"/>
              <a:gd name="connsiteX2" fmla="*/ 951781 w 1802920"/>
              <a:gd name="connsiteY2" fmla="*/ 86264 h 1779917"/>
              <a:gd name="connsiteX3" fmla="*/ 278920 w 1802920"/>
              <a:gd name="connsiteY3" fmla="*/ 422695 h 1779917"/>
              <a:gd name="connsiteX4" fmla="*/ 106392 w 1802920"/>
              <a:gd name="connsiteY4" fmla="*/ 957532 h 1779917"/>
              <a:gd name="connsiteX5" fmla="*/ 917275 w 1802920"/>
              <a:gd name="connsiteY5" fmla="*/ 1777042 h 1779917"/>
              <a:gd name="connsiteX0" fmla="*/ 917275 w 1810109"/>
              <a:gd name="connsiteY0" fmla="*/ 1777042 h 1779917"/>
              <a:gd name="connsiteX1" fmla="*/ 1797169 w 1810109"/>
              <a:gd name="connsiteY1" fmla="*/ 940280 h 1779917"/>
              <a:gd name="connsiteX2" fmla="*/ 951781 w 1810109"/>
              <a:gd name="connsiteY2" fmla="*/ 86264 h 1779917"/>
              <a:gd name="connsiteX3" fmla="*/ 278920 w 1810109"/>
              <a:gd name="connsiteY3" fmla="*/ 422695 h 1779917"/>
              <a:gd name="connsiteX4" fmla="*/ 106392 w 1810109"/>
              <a:gd name="connsiteY4" fmla="*/ 957532 h 1779917"/>
              <a:gd name="connsiteX5" fmla="*/ 917275 w 1810109"/>
              <a:gd name="connsiteY5" fmla="*/ 1777042 h 1779917"/>
              <a:gd name="connsiteX0" fmla="*/ 917275 w 1810109"/>
              <a:gd name="connsiteY0" fmla="*/ 1695091 h 1697966"/>
              <a:gd name="connsiteX1" fmla="*/ 1797169 w 1810109"/>
              <a:gd name="connsiteY1" fmla="*/ 858329 h 1697966"/>
              <a:gd name="connsiteX2" fmla="*/ 951781 w 1810109"/>
              <a:gd name="connsiteY2" fmla="*/ 4313 h 1697966"/>
              <a:gd name="connsiteX3" fmla="*/ 278920 w 1810109"/>
              <a:gd name="connsiteY3" fmla="*/ 340744 h 1697966"/>
              <a:gd name="connsiteX4" fmla="*/ 106392 w 1810109"/>
              <a:gd name="connsiteY4" fmla="*/ 875581 h 1697966"/>
              <a:gd name="connsiteX5" fmla="*/ 917275 w 1810109"/>
              <a:gd name="connsiteY5" fmla="*/ 1695091 h 1697966"/>
              <a:gd name="connsiteX0" fmla="*/ 917275 w 1810109"/>
              <a:gd name="connsiteY0" fmla="*/ 1695091 h 1718095"/>
              <a:gd name="connsiteX1" fmla="*/ 1797169 w 1810109"/>
              <a:gd name="connsiteY1" fmla="*/ 858329 h 1718095"/>
              <a:gd name="connsiteX2" fmla="*/ 951781 w 1810109"/>
              <a:gd name="connsiteY2" fmla="*/ 4313 h 1718095"/>
              <a:gd name="connsiteX3" fmla="*/ 278920 w 1810109"/>
              <a:gd name="connsiteY3" fmla="*/ 340744 h 1718095"/>
              <a:gd name="connsiteX4" fmla="*/ 106392 w 1810109"/>
              <a:gd name="connsiteY4" fmla="*/ 875581 h 1718095"/>
              <a:gd name="connsiteX5" fmla="*/ 917275 w 1810109"/>
              <a:gd name="connsiteY5" fmla="*/ 1695091 h 1718095"/>
              <a:gd name="connsiteX0" fmla="*/ 822385 w 1715219"/>
              <a:gd name="connsiteY0" fmla="*/ 1695091 h 1718095"/>
              <a:gd name="connsiteX1" fmla="*/ 1702279 w 1715219"/>
              <a:gd name="connsiteY1" fmla="*/ 858329 h 1718095"/>
              <a:gd name="connsiteX2" fmla="*/ 856891 w 1715219"/>
              <a:gd name="connsiteY2" fmla="*/ 4313 h 1718095"/>
              <a:gd name="connsiteX3" fmla="*/ 184030 w 1715219"/>
              <a:gd name="connsiteY3" fmla="*/ 340744 h 1718095"/>
              <a:gd name="connsiteX4" fmla="*/ 11502 w 1715219"/>
              <a:gd name="connsiteY4" fmla="*/ 875581 h 1718095"/>
              <a:gd name="connsiteX5" fmla="*/ 822385 w 1715219"/>
              <a:gd name="connsiteY5" fmla="*/ 1695091 h 1718095"/>
              <a:gd name="connsiteX0" fmla="*/ 825260 w 1718094"/>
              <a:gd name="connsiteY0" fmla="*/ 1695091 h 1718095"/>
              <a:gd name="connsiteX1" fmla="*/ 1705154 w 1718094"/>
              <a:gd name="connsiteY1" fmla="*/ 858329 h 1718095"/>
              <a:gd name="connsiteX2" fmla="*/ 859766 w 1718094"/>
              <a:gd name="connsiteY2" fmla="*/ 4313 h 1718095"/>
              <a:gd name="connsiteX3" fmla="*/ 186905 w 1718094"/>
              <a:gd name="connsiteY3" fmla="*/ 340744 h 1718095"/>
              <a:gd name="connsiteX4" fmla="*/ 14377 w 1718094"/>
              <a:gd name="connsiteY4" fmla="*/ 875581 h 1718095"/>
              <a:gd name="connsiteX5" fmla="*/ 825260 w 1718094"/>
              <a:gd name="connsiteY5" fmla="*/ 1695091 h 1718095"/>
              <a:gd name="connsiteX0" fmla="*/ 825260 w 1718094"/>
              <a:gd name="connsiteY0" fmla="*/ 1695091 h 1718095"/>
              <a:gd name="connsiteX1" fmla="*/ 1705154 w 1718094"/>
              <a:gd name="connsiteY1" fmla="*/ 858329 h 1718095"/>
              <a:gd name="connsiteX2" fmla="*/ 859766 w 1718094"/>
              <a:gd name="connsiteY2" fmla="*/ 4313 h 1718095"/>
              <a:gd name="connsiteX3" fmla="*/ 186905 w 1718094"/>
              <a:gd name="connsiteY3" fmla="*/ 340744 h 1718095"/>
              <a:gd name="connsiteX4" fmla="*/ 14377 w 1718094"/>
              <a:gd name="connsiteY4" fmla="*/ 875581 h 1718095"/>
              <a:gd name="connsiteX5" fmla="*/ 825260 w 1718094"/>
              <a:gd name="connsiteY5" fmla="*/ 1695091 h 1718095"/>
              <a:gd name="connsiteX0" fmla="*/ 825260 w 1718094"/>
              <a:gd name="connsiteY0" fmla="*/ 1691321 h 1714325"/>
              <a:gd name="connsiteX1" fmla="*/ 1705154 w 1718094"/>
              <a:gd name="connsiteY1" fmla="*/ 854559 h 1714325"/>
              <a:gd name="connsiteX2" fmla="*/ 859766 w 1718094"/>
              <a:gd name="connsiteY2" fmla="*/ 543 h 1714325"/>
              <a:gd name="connsiteX3" fmla="*/ 186905 w 1718094"/>
              <a:gd name="connsiteY3" fmla="*/ 336974 h 1714325"/>
              <a:gd name="connsiteX4" fmla="*/ 14377 w 1718094"/>
              <a:gd name="connsiteY4" fmla="*/ 871811 h 1714325"/>
              <a:gd name="connsiteX5" fmla="*/ 825260 w 1718094"/>
              <a:gd name="connsiteY5" fmla="*/ 1691321 h 1714325"/>
              <a:gd name="connsiteX0" fmla="*/ 819229 w 1712063"/>
              <a:gd name="connsiteY0" fmla="*/ 1691321 h 1714325"/>
              <a:gd name="connsiteX1" fmla="*/ 1699123 w 1712063"/>
              <a:gd name="connsiteY1" fmla="*/ 854559 h 1714325"/>
              <a:gd name="connsiteX2" fmla="*/ 853735 w 1712063"/>
              <a:gd name="connsiteY2" fmla="*/ 543 h 1714325"/>
              <a:gd name="connsiteX3" fmla="*/ 180874 w 1712063"/>
              <a:gd name="connsiteY3" fmla="*/ 336974 h 1714325"/>
              <a:gd name="connsiteX4" fmla="*/ 8346 w 1712063"/>
              <a:gd name="connsiteY4" fmla="*/ 871811 h 1714325"/>
              <a:gd name="connsiteX5" fmla="*/ 819229 w 1712063"/>
              <a:gd name="connsiteY5" fmla="*/ 1691321 h 1714325"/>
              <a:gd name="connsiteX0" fmla="*/ 3406570 w 4299404"/>
              <a:gd name="connsiteY0" fmla="*/ 2961193 h 2984197"/>
              <a:gd name="connsiteX1" fmla="*/ 4286464 w 4299404"/>
              <a:gd name="connsiteY1" fmla="*/ 2124431 h 2984197"/>
              <a:gd name="connsiteX2" fmla="*/ 3441076 w 4299404"/>
              <a:gd name="connsiteY2" fmla="*/ 1270415 h 2984197"/>
              <a:gd name="connsiteX3" fmla="*/ 2768215 w 4299404"/>
              <a:gd name="connsiteY3" fmla="*/ 1606846 h 2984197"/>
              <a:gd name="connsiteX4" fmla="*/ 2595687 w 4299404"/>
              <a:gd name="connsiteY4" fmla="*/ 2141683 h 2984197"/>
              <a:gd name="connsiteX5" fmla="*/ 3406570 w 4299404"/>
              <a:gd name="connsiteY5" fmla="*/ 2961193 h 2984197"/>
              <a:gd name="connsiteX0" fmla="*/ 5698531 w 6591365"/>
              <a:gd name="connsiteY0" fmla="*/ 2985183 h 3008187"/>
              <a:gd name="connsiteX1" fmla="*/ 6578425 w 6591365"/>
              <a:gd name="connsiteY1" fmla="*/ 2148421 h 3008187"/>
              <a:gd name="connsiteX2" fmla="*/ 5733037 w 6591365"/>
              <a:gd name="connsiteY2" fmla="*/ 1294405 h 3008187"/>
              <a:gd name="connsiteX3" fmla="*/ 5060176 w 6591365"/>
              <a:gd name="connsiteY3" fmla="*/ 1630836 h 3008187"/>
              <a:gd name="connsiteX4" fmla="*/ 4887648 w 6591365"/>
              <a:gd name="connsiteY4" fmla="*/ 2165673 h 3008187"/>
              <a:gd name="connsiteX5" fmla="*/ 5698531 w 6591365"/>
              <a:gd name="connsiteY5" fmla="*/ 2985183 h 3008187"/>
              <a:gd name="connsiteX0" fmla="*/ 5698531 w 6591365"/>
              <a:gd name="connsiteY0" fmla="*/ 3602639 h 3625643"/>
              <a:gd name="connsiteX1" fmla="*/ 6578425 w 6591365"/>
              <a:gd name="connsiteY1" fmla="*/ 2765877 h 3625643"/>
              <a:gd name="connsiteX2" fmla="*/ 5733037 w 6591365"/>
              <a:gd name="connsiteY2" fmla="*/ 1911861 h 3625643"/>
              <a:gd name="connsiteX3" fmla="*/ 5060176 w 6591365"/>
              <a:gd name="connsiteY3" fmla="*/ 2248292 h 3625643"/>
              <a:gd name="connsiteX4" fmla="*/ 4887648 w 6591365"/>
              <a:gd name="connsiteY4" fmla="*/ 2783129 h 3625643"/>
              <a:gd name="connsiteX5" fmla="*/ 5698531 w 6591365"/>
              <a:gd name="connsiteY5" fmla="*/ 3602639 h 3625643"/>
              <a:gd name="connsiteX0" fmla="*/ 5698531 w 6591365"/>
              <a:gd name="connsiteY0" fmla="*/ 2985183 h 3008187"/>
              <a:gd name="connsiteX1" fmla="*/ 6578425 w 6591365"/>
              <a:gd name="connsiteY1" fmla="*/ 2148421 h 3008187"/>
              <a:gd name="connsiteX2" fmla="*/ 5733037 w 6591365"/>
              <a:gd name="connsiteY2" fmla="*/ 1294405 h 3008187"/>
              <a:gd name="connsiteX3" fmla="*/ 5060176 w 6591365"/>
              <a:gd name="connsiteY3" fmla="*/ 1630836 h 3008187"/>
              <a:gd name="connsiteX4" fmla="*/ 4887648 w 6591365"/>
              <a:gd name="connsiteY4" fmla="*/ 2165673 h 3008187"/>
              <a:gd name="connsiteX5" fmla="*/ 5698531 w 6591365"/>
              <a:gd name="connsiteY5" fmla="*/ 2985183 h 3008187"/>
              <a:gd name="connsiteX0" fmla="*/ 5698531 w 6591365"/>
              <a:gd name="connsiteY0" fmla="*/ 2985183 h 3008187"/>
              <a:gd name="connsiteX1" fmla="*/ 6578425 w 6591365"/>
              <a:gd name="connsiteY1" fmla="*/ 2148421 h 3008187"/>
              <a:gd name="connsiteX2" fmla="*/ 5733037 w 6591365"/>
              <a:gd name="connsiteY2" fmla="*/ 1294405 h 3008187"/>
              <a:gd name="connsiteX3" fmla="*/ 5060176 w 6591365"/>
              <a:gd name="connsiteY3" fmla="*/ 1630836 h 3008187"/>
              <a:gd name="connsiteX4" fmla="*/ 4887648 w 6591365"/>
              <a:gd name="connsiteY4" fmla="*/ 2165673 h 3008187"/>
              <a:gd name="connsiteX5" fmla="*/ 5698531 w 6591365"/>
              <a:gd name="connsiteY5" fmla="*/ 2985183 h 3008187"/>
              <a:gd name="connsiteX0" fmla="*/ 4096470 w 4989304"/>
              <a:gd name="connsiteY0" fmla="*/ 2495682 h 2518686"/>
              <a:gd name="connsiteX1" fmla="*/ 4976364 w 4989304"/>
              <a:gd name="connsiteY1" fmla="*/ 1658920 h 2518686"/>
              <a:gd name="connsiteX2" fmla="*/ 4130976 w 4989304"/>
              <a:gd name="connsiteY2" fmla="*/ 804904 h 2518686"/>
              <a:gd name="connsiteX3" fmla="*/ 3458115 w 4989304"/>
              <a:gd name="connsiteY3" fmla="*/ 1141335 h 2518686"/>
              <a:gd name="connsiteX4" fmla="*/ 3285587 w 4989304"/>
              <a:gd name="connsiteY4" fmla="*/ 1676172 h 2518686"/>
              <a:gd name="connsiteX5" fmla="*/ 4096470 w 4989304"/>
              <a:gd name="connsiteY5" fmla="*/ 2495682 h 2518686"/>
              <a:gd name="connsiteX0" fmla="*/ 12870426 w 13763260"/>
              <a:gd name="connsiteY0" fmla="*/ 6937183 h 6960187"/>
              <a:gd name="connsiteX1" fmla="*/ 13750320 w 13763260"/>
              <a:gd name="connsiteY1" fmla="*/ 6100421 h 6960187"/>
              <a:gd name="connsiteX2" fmla="*/ 12904932 w 13763260"/>
              <a:gd name="connsiteY2" fmla="*/ 5246405 h 6960187"/>
              <a:gd name="connsiteX3" fmla="*/ 12232071 w 13763260"/>
              <a:gd name="connsiteY3" fmla="*/ 5582836 h 6960187"/>
              <a:gd name="connsiteX4" fmla="*/ 12059543 w 13763260"/>
              <a:gd name="connsiteY4" fmla="*/ 6117673 h 6960187"/>
              <a:gd name="connsiteX5" fmla="*/ 12870426 w 13763260"/>
              <a:gd name="connsiteY5" fmla="*/ 6937183 h 6960187"/>
              <a:gd name="connsiteX0" fmla="*/ 12870426 w 13763260"/>
              <a:gd name="connsiteY0" fmla="*/ 6937183 h 6960187"/>
              <a:gd name="connsiteX1" fmla="*/ 13750320 w 13763260"/>
              <a:gd name="connsiteY1" fmla="*/ 6100421 h 6960187"/>
              <a:gd name="connsiteX2" fmla="*/ 12904932 w 13763260"/>
              <a:gd name="connsiteY2" fmla="*/ 5246405 h 6960187"/>
              <a:gd name="connsiteX3" fmla="*/ 12232071 w 13763260"/>
              <a:gd name="connsiteY3" fmla="*/ 5582836 h 6960187"/>
              <a:gd name="connsiteX4" fmla="*/ 12059543 w 13763260"/>
              <a:gd name="connsiteY4" fmla="*/ 6117673 h 6960187"/>
              <a:gd name="connsiteX5" fmla="*/ 12870426 w 13763260"/>
              <a:gd name="connsiteY5" fmla="*/ 6937183 h 696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260" h="6960187">
                <a:moveTo>
                  <a:pt x="12870426" y="6937183"/>
                </a:moveTo>
                <a:cubicBezTo>
                  <a:pt x="13234173" y="6960187"/>
                  <a:pt x="13763260" y="6619443"/>
                  <a:pt x="13750320" y="6100421"/>
                </a:cubicBezTo>
                <a:cubicBezTo>
                  <a:pt x="13737380" y="5581399"/>
                  <a:pt x="13326188" y="5250718"/>
                  <a:pt x="12904932" y="5246405"/>
                </a:cubicBezTo>
                <a:cubicBezTo>
                  <a:pt x="12543232" y="5245862"/>
                  <a:pt x="12372969" y="5437625"/>
                  <a:pt x="12232071" y="5582836"/>
                </a:cubicBezTo>
                <a:cubicBezTo>
                  <a:pt x="1" y="-1"/>
                  <a:pt x="2038166" y="2867726"/>
                  <a:pt x="12059543" y="6117673"/>
                </a:cubicBezTo>
                <a:cubicBezTo>
                  <a:pt x="12099799" y="6579186"/>
                  <a:pt x="12506679" y="6914179"/>
                  <a:pt x="12870426" y="6937183"/>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Line 45"/>
          <p:cNvSpPr>
            <a:spLocks noChangeShapeType="1"/>
          </p:cNvSpPr>
          <p:nvPr/>
        </p:nvSpPr>
        <p:spPr bwMode="auto">
          <a:xfrm rot="19991274" flipH="1">
            <a:off x="4129925" y="2081158"/>
            <a:ext cx="916992" cy="3229194"/>
          </a:xfrm>
          <a:prstGeom prst="line">
            <a:avLst/>
          </a:prstGeom>
          <a:noFill/>
          <a:ln w="28575">
            <a:solidFill>
              <a:srgbClr val="FFC000"/>
            </a:solidFill>
            <a:round/>
            <a:headEnd type="none"/>
            <a:tailEnd type="stealth" w="lg" len="lg"/>
          </a:ln>
        </p:spPr>
        <p:txBody>
          <a:bodyPr/>
          <a:lstStyle/>
          <a:p>
            <a:endParaRPr lang="en-US"/>
          </a:p>
        </p:txBody>
      </p:sp>
      <p:sp>
        <p:nvSpPr>
          <p:cNvPr id="3" name="Title 2"/>
          <p:cNvSpPr>
            <a:spLocks noGrp="1"/>
          </p:cNvSpPr>
          <p:nvPr>
            <p:ph type="title"/>
          </p:nvPr>
        </p:nvSpPr>
        <p:spPr/>
        <p:txBody>
          <a:bodyPr/>
          <a:lstStyle/>
          <a:p>
            <a:r>
              <a:rPr lang="en-US" sz="4000" dirty="0" smtClean="0"/>
              <a:t>What happens as #lights </a:t>
            </a:r>
            <a:r>
              <a:rPr lang="en-US" sz="4000" dirty="0" smtClean="0">
                <a:sym typeface="Symbol"/>
              </a:rPr>
              <a:t>  ?</a:t>
            </a:r>
            <a:endParaRPr lang="en-US" sz="4000" dirty="0" smtClean="0"/>
          </a:p>
        </p:txBody>
      </p:sp>
      <p:sp>
        <p:nvSpPr>
          <p:cNvPr id="5" name="Slide Number Placeholder 4"/>
          <p:cNvSpPr>
            <a:spLocks noGrp="1"/>
          </p:cNvSpPr>
          <p:nvPr>
            <p:ph type="sldNum" sz="quarter" idx="11"/>
          </p:nvPr>
        </p:nvSpPr>
        <p:spPr>
          <a:xfrm>
            <a:off x="7010402" y="6400800"/>
            <a:ext cx="2133600" cy="381000"/>
          </a:xfrm>
        </p:spPr>
        <p:txBody>
          <a:bodyPr/>
          <a:lstStyle/>
          <a:p>
            <a:pPr>
              <a:defRPr/>
            </a:pPr>
            <a:fld id="{436069EF-2218-4AB1-8D37-562BB864C219}" type="slidenum">
              <a:rPr lang="en-US" smtClean="0">
                <a:solidFill>
                  <a:srgbClr val="FFFFFF"/>
                </a:solidFill>
              </a:rPr>
              <a:pPr>
                <a:defRPr/>
              </a:pPr>
              <a:t>23</a:t>
            </a:fld>
            <a:endParaRPr lang="en-US" dirty="0">
              <a:solidFill>
                <a:srgbClr val="FFFFFF"/>
              </a:solidFill>
            </a:endParaRPr>
          </a:p>
        </p:txBody>
      </p:sp>
      <p:sp>
        <p:nvSpPr>
          <p:cNvPr id="8" name="Line 8"/>
          <p:cNvSpPr>
            <a:spLocks noChangeShapeType="1"/>
          </p:cNvSpPr>
          <p:nvPr/>
        </p:nvSpPr>
        <p:spPr bwMode="auto">
          <a:xfrm rot="19991274" flipH="1">
            <a:off x="3382804" y="5336887"/>
            <a:ext cx="3731429" cy="8802"/>
          </a:xfrm>
          <a:prstGeom prst="line">
            <a:avLst/>
          </a:prstGeom>
          <a:noFill/>
          <a:ln w="57150">
            <a:solidFill>
              <a:schemeClr val="tx1"/>
            </a:solidFill>
            <a:round/>
            <a:headEnd/>
            <a:tailEnd/>
          </a:ln>
        </p:spPr>
        <p:txBody>
          <a:bodyPr wrap="none"/>
          <a:lstStyle/>
          <a:p>
            <a:endParaRPr lang="en-US"/>
          </a:p>
        </p:txBody>
      </p:sp>
      <p:sp>
        <p:nvSpPr>
          <p:cNvPr id="17" name="Line 45"/>
          <p:cNvSpPr>
            <a:spLocks noChangeShapeType="1"/>
          </p:cNvSpPr>
          <p:nvPr/>
        </p:nvSpPr>
        <p:spPr bwMode="auto">
          <a:xfrm rot="19991274" flipH="1">
            <a:off x="4508791" y="1862028"/>
            <a:ext cx="916992" cy="3229194"/>
          </a:xfrm>
          <a:prstGeom prst="line">
            <a:avLst/>
          </a:prstGeom>
          <a:noFill/>
          <a:ln w="28575">
            <a:solidFill>
              <a:srgbClr val="FFC000"/>
            </a:solidFill>
            <a:round/>
            <a:headEnd type="none"/>
            <a:tailEnd type="stealth" w="lg" len="lg"/>
          </a:ln>
        </p:spPr>
        <p:txBody>
          <a:bodyPr/>
          <a:lstStyle/>
          <a:p>
            <a:endParaRPr lang="en-US"/>
          </a:p>
        </p:txBody>
      </p:sp>
      <p:sp>
        <p:nvSpPr>
          <p:cNvPr id="16" name="Line 45"/>
          <p:cNvSpPr>
            <a:spLocks noChangeShapeType="1"/>
          </p:cNvSpPr>
          <p:nvPr/>
        </p:nvSpPr>
        <p:spPr bwMode="auto">
          <a:xfrm rot="19991274" flipH="1">
            <a:off x="4968125" y="1623958"/>
            <a:ext cx="916992" cy="3229194"/>
          </a:xfrm>
          <a:prstGeom prst="line">
            <a:avLst/>
          </a:prstGeom>
          <a:noFill/>
          <a:ln w="28575">
            <a:solidFill>
              <a:srgbClr val="FFC000"/>
            </a:solidFill>
            <a:round/>
            <a:headEnd type="none"/>
            <a:tailEnd type="stealth" w="lg" len="lg"/>
          </a:ln>
        </p:spPr>
        <p:txBody>
          <a:bodyPr/>
          <a:lstStyle/>
          <a:p>
            <a:endParaRPr lang="en-US"/>
          </a:p>
        </p:txBody>
      </p:sp>
      <p:sp>
        <p:nvSpPr>
          <p:cNvPr id="21" name="Line 45"/>
          <p:cNvSpPr>
            <a:spLocks noChangeShapeType="1"/>
          </p:cNvSpPr>
          <p:nvPr/>
        </p:nvSpPr>
        <p:spPr bwMode="auto">
          <a:xfrm rot="19991274" flipH="1">
            <a:off x="5458631" y="1404828"/>
            <a:ext cx="916992" cy="3229194"/>
          </a:xfrm>
          <a:prstGeom prst="line">
            <a:avLst/>
          </a:prstGeom>
          <a:noFill/>
          <a:ln w="28575">
            <a:solidFill>
              <a:srgbClr val="FFC000"/>
            </a:solidFill>
            <a:round/>
            <a:headEnd type="none"/>
            <a:tailEnd type="stealth" w="lg" len="lg"/>
          </a:ln>
        </p:spPr>
        <p:txBody>
          <a:bodyPr/>
          <a:lstStyle/>
          <a:p>
            <a:endParaRPr lang="en-US"/>
          </a:p>
        </p:txBody>
      </p:sp>
      <p:sp>
        <p:nvSpPr>
          <p:cNvPr id="30" name="Line 45"/>
          <p:cNvSpPr>
            <a:spLocks noChangeShapeType="1"/>
          </p:cNvSpPr>
          <p:nvPr/>
        </p:nvSpPr>
        <p:spPr bwMode="auto">
          <a:xfrm rot="19991274" flipH="1">
            <a:off x="3706031" y="2319228"/>
            <a:ext cx="916992" cy="3229194"/>
          </a:xfrm>
          <a:prstGeom prst="line">
            <a:avLst/>
          </a:prstGeom>
          <a:noFill/>
          <a:ln w="28575">
            <a:solidFill>
              <a:srgbClr val="FFC000"/>
            </a:solidFill>
            <a:round/>
            <a:headEnd type="none"/>
            <a:tailEnd type="stealth" w="lg" len="lg"/>
          </a:ln>
        </p:spPr>
        <p:txBody>
          <a:bodyPr/>
          <a:lstStyle/>
          <a:p>
            <a:endParaRPr lang="en-US"/>
          </a:p>
        </p:txBody>
      </p:sp>
      <p:sp>
        <p:nvSpPr>
          <p:cNvPr id="26" name="AutoShape 12"/>
          <p:cNvSpPr>
            <a:spLocks noChangeAspect="1" noChangeArrowheads="1"/>
          </p:cNvSpPr>
          <p:nvPr/>
        </p:nvSpPr>
        <p:spPr bwMode="auto">
          <a:xfrm>
            <a:off x="4726534" y="5297023"/>
            <a:ext cx="423084" cy="423084"/>
          </a:xfrm>
          <a:prstGeom prst="sun">
            <a:avLst>
              <a:gd name="adj" fmla="val 33014"/>
            </a:avLst>
          </a:prstGeom>
          <a:solidFill>
            <a:srgbClr val="FFD72D"/>
          </a:solidFill>
          <a:ln w="9525">
            <a:solidFill>
              <a:schemeClr val="tx1"/>
            </a:solidFill>
            <a:miter lim="800000"/>
            <a:headEnd/>
            <a:tailEnd/>
          </a:ln>
          <a:effectLst/>
        </p:spPr>
        <p:txBody>
          <a:bodyPr wrap="none" anchor="ctr"/>
          <a:lstStyle/>
          <a:p>
            <a:endParaRPr lang="en-US"/>
          </a:p>
        </p:txBody>
      </p:sp>
      <p:sp>
        <p:nvSpPr>
          <p:cNvPr id="29" name="AutoShape 12"/>
          <p:cNvSpPr>
            <a:spLocks noChangeAspect="1" noChangeArrowheads="1"/>
          </p:cNvSpPr>
          <p:nvPr/>
        </p:nvSpPr>
        <p:spPr bwMode="auto">
          <a:xfrm>
            <a:off x="5105400" y="5077893"/>
            <a:ext cx="423084" cy="423084"/>
          </a:xfrm>
          <a:prstGeom prst="sun">
            <a:avLst>
              <a:gd name="adj" fmla="val 33014"/>
            </a:avLst>
          </a:prstGeom>
          <a:solidFill>
            <a:srgbClr val="FFD72D"/>
          </a:solidFill>
          <a:ln w="9525">
            <a:solidFill>
              <a:schemeClr val="tx1"/>
            </a:solidFill>
            <a:miter lim="800000"/>
            <a:headEnd/>
            <a:tailEnd/>
          </a:ln>
          <a:effectLst/>
        </p:spPr>
        <p:txBody>
          <a:bodyPr wrap="none" anchor="ctr"/>
          <a:lstStyle/>
          <a:p>
            <a:endParaRPr lang="en-US"/>
          </a:p>
        </p:txBody>
      </p:sp>
      <p:sp>
        <p:nvSpPr>
          <p:cNvPr id="18" name="AutoShape 12"/>
          <p:cNvSpPr>
            <a:spLocks noChangeAspect="1" noChangeArrowheads="1"/>
          </p:cNvSpPr>
          <p:nvPr/>
        </p:nvSpPr>
        <p:spPr bwMode="auto">
          <a:xfrm>
            <a:off x="5564734" y="4839823"/>
            <a:ext cx="423084" cy="423084"/>
          </a:xfrm>
          <a:prstGeom prst="sun">
            <a:avLst>
              <a:gd name="adj" fmla="val 33014"/>
            </a:avLst>
          </a:prstGeom>
          <a:solidFill>
            <a:srgbClr val="FFD72D"/>
          </a:solidFill>
          <a:ln w="9525">
            <a:solidFill>
              <a:schemeClr val="tx1"/>
            </a:solidFill>
            <a:miter lim="800000"/>
            <a:headEnd/>
            <a:tailEnd/>
          </a:ln>
          <a:effectLst/>
        </p:spPr>
        <p:txBody>
          <a:bodyPr wrap="none" anchor="ctr"/>
          <a:lstStyle/>
          <a:p>
            <a:endParaRPr lang="en-US"/>
          </a:p>
        </p:txBody>
      </p:sp>
      <p:sp>
        <p:nvSpPr>
          <p:cNvPr id="22" name="AutoShape 12"/>
          <p:cNvSpPr>
            <a:spLocks noChangeAspect="1" noChangeArrowheads="1"/>
          </p:cNvSpPr>
          <p:nvPr/>
        </p:nvSpPr>
        <p:spPr bwMode="auto">
          <a:xfrm>
            <a:off x="6055240" y="4620693"/>
            <a:ext cx="423084" cy="423084"/>
          </a:xfrm>
          <a:prstGeom prst="sun">
            <a:avLst>
              <a:gd name="adj" fmla="val 33014"/>
            </a:avLst>
          </a:prstGeom>
          <a:solidFill>
            <a:srgbClr val="FFD72D"/>
          </a:solidFill>
          <a:ln w="9525">
            <a:solidFill>
              <a:schemeClr val="tx1"/>
            </a:solidFill>
            <a:miter lim="800000"/>
            <a:headEnd/>
            <a:tailEnd/>
          </a:ln>
          <a:effectLst/>
        </p:spPr>
        <p:txBody>
          <a:bodyPr wrap="none" anchor="ctr"/>
          <a:lstStyle/>
          <a:p>
            <a:endParaRPr lang="en-US"/>
          </a:p>
        </p:txBody>
      </p:sp>
      <p:sp>
        <p:nvSpPr>
          <p:cNvPr id="31" name="AutoShape 12"/>
          <p:cNvSpPr>
            <a:spLocks noChangeAspect="1" noChangeArrowheads="1"/>
          </p:cNvSpPr>
          <p:nvPr/>
        </p:nvSpPr>
        <p:spPr bwMode="auto">
          <a:xfrm>
            <a:off x="4302640" y="5535093"/>
            <a:ext cx="423084" cy="423084"/>
          </a:xfrm>
          <a:prstGeom prst="sun">
            <a:avLst>
              <a:gd name="adj" fmla="val 33014"/>
            </a:avLst>
          </a:prstGeom>
          <a:solidFill>
            <a:srgbClr val="FFD72D"/>
          </a:solidFill>
          <a:ln w="9525">
            <a:solidFill>
              <a:schemeClr val="tx1"/>
            </a:solidFill>
            <a:miter lim="800000"/>
            <a:headEnd/>
            <a:tailEnd/>
          </a:ln>
          <a:effectLst/>
        </p:spPr>
        <p:txBody>
          <a:bodyPr wrap="none" anchor="ctr"/>
          <a:lstStyle/>
          <a:p>
            <a:endParaRPr lang="en-US"/>
          </a:p>
        </p:txBody>
      </p:sp>
      <p:sp>
        <p:nvSpPr>
          <p:cNvPr id="23" name="TextBox 22"/>
          <p:cNvSpPr txBox="1"/>
          <p:nvPr/>
        </p:nvSpPr>
        <p:spPr>
          <a:xfrm>
            <a:off x="1447800" y="6324600"/>
            <a:ext cx="6400800" cy="830997"/>
          </a:xfrm>
          <a:prstGeom prst="rect">
            <a:avLst/>
          </a:prstGeom>
          <a:noFill/>
        </p:spPr>
        <p:txBody>
          <a:bodyPr wrap="square" rtlCol="0">
            <a:spAutoFit/>
          </a:bodyPr>
          <a:lstStyle/>
          <a:p>
            <a:pPr algn="ctr"/>
            <a:r>
              <a:rPr lang="en-US" sz="2400" dirty="0" smtClean="0">
                <a:latin typeface="+mn-lt"/>
              </a:rPr>
              <a:t>Spiky lights converge to a continuous function!</a:t>
            </a:r>
          </a:p>
          <a:p>
            <a:pPr algn="ctr"/>
            <a:endParaRPr lang="en-US" sz="2400" dirty="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2500"/>
                            </p:stCondLst>
                            <p:childTnLst>
                              <p:par>
                                <p:cTn id="55" presetID="1"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15" grpId="0" animBg="1"/>
      <p:bldP spid="20" grpId="0" animBg="1"/>
      <p:bldP spid="28" grpId="0" animBg="1"/>
      <p:bldP spid="25" grpId="0" animBg="1"/>
      <p:bldP spid="17" grpId="0" animBg="1"/>
      <p:bldP spid="16" grpId="0" animBg="1"/>
      <p:bldP spid="21" grpId="0" animBg="1"/>
      <p:bldP spid="30" grpId="0" animBg="1"/>
      <p:bldP spid="26" grpId="0" animBg="1"/>
      <p:bldP spid="29" grpId="0" animBg="1"/>
      <p:bldP spid="18" grpId="0" animBg="1"/>
      <p:bldP spid="22" grpId="0" animBg="1"/>
      <p:bldP spid="31" grpId="0" animBg="1"/>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Idea: We want a “virtual area light”</a:t>
            </a:r>
            <a:endParaRPr lang="en-US" sz="4000" dirty="0"/>
          </a:p>
        </p:txBody>
      </p:sp>
      <p:sp>
        <p:nvSpPr>
          <p:cNvPr id="5" name="Slide Number Placeholder 4"/>
          <p:cNvSpPr>
            <a:spLocks noGrp="1"/>
          </p:cNvSpPr>
          <p:nvPr>
            <p:ph type="sldNum" sz="quarter" idx="11"/>
          </p:nvPr>
        </p:nvSpPr>
        <p:spPr>
          <a:xfrm>
            <a:off x="7010402" y="6477000"/>
            <a:ext cx="2133600" cy="381000"/>
          </a:xfrm>
        </p:spPr>
        <p:txBody>
          <a:bodyPr/>
          <a:lstStyle/>
          <a:p>
            <a:pPr>
              <a:defRPr/>
            </a:pPr>
            <a:fld id="{436069EF-2218-4AB1-8D37-562BB864C219}" type="slidenum">
              <a:rPr lang="en-US" smtClean="0">
                <a:solidFill>
                  <a:srgbClr val="FFFFFF"/>
                </a:solidFill>
              </a:rPr>
              <a:pPr>
                <a:defRPr/>
              </a:pPr>
              <a:t>24</a:t>
            </a:fld>
            <a:endParaRPr lang="en-US" dirty="0">
              <a:solidFill>
                <a:srgbClr val="FFFFFF"/>
              </a:solidFill>
            </a:endParaRPr>
          </a:p>
        </p:txBody>
      </p:sp>
      <p:sp>
        <p:nvSpPr>
          <p:cNvPr id="8" name="Line 8"/>
          <p:cNvSpPr>
            <a:spLocks noChangeShapeType="1"/>
          </p:cNvSpPr>
          <p:nvPr/>
        </p:nvSpPr>
        <p:spPr bwMode="auto">
          <a:xfrm rot="19991274" flipH="1">
            <a:off x="3382804" y="5017510"/>
            <a:ext cx="3731429" cy="8802"/>
          </a:xfrm>
          <a:prstGeom prst="line">
            <a:avLst/>
          </a:prstGeom>
          <a:noFill/>
          <a:ln w="57150">
            <a:solidFill>
              <a:schemeClr val="tx1"/>
            </a:solidFill>
            <a:round/>
            <a:headEnd/>
            <a:tailEnd/>
          </a:ln>
        </p:spPr>
        <p:txBody>
          <a:bodyPr wrap="none"/>
          <a:lstStyle/>
          <a:p>
            <a:endParaRPr lang="en-US"/>
          </a:p>
        </p:txBody>
      </p:sp>
      <p:sp>
        <p:nvSpPr>
          <p:cNvPr id="17" name="Line 45"/>
          <p:cNvSpPr>
            <a:spLocks noChangeShapeType="1"/>
          </p:cNvSpPr>
          <p:nvPr/>
        </p:nvSpPr>
        <p:spPr bwMode="auto">
          <a:xfrm rot="19991274" flipH="1">
            <a:off x="3345998" y="2243028"/>
            <a:ext cx="916992" cy="3229194"/>
          </a:xfrm>
          <a:prstGeom prst="line">
            <a:avLst/>
          </a:prstGeom>
          <a:noFill/>
          <a:ln w="127000">
            <a:solidFill>
              <a:srgbClr val="FFC000"/>
            </a:solidFill>
            <a:round/>
            <a:headEnd type="none"/>
            <a:tailEnd type="stealth" w="lg" len="lg"/>
          </a:ln>
        </p:spPr>
        <p:txBody>
          <a:bodyPr/>
          <a:lstStyle/>
          <a:p>
            <a:endParaRPr lang="en-US"/>
          </a:p>
        </p:txBody>
      </p:sp>
      <p:sp>
        <p:nvSpPr>
          <p:cNvPr id="9" name="Line 45"/>
          <p:cNvSpPr>
            <a:spLocks noChangeShapeType="1"/>
          </p:cNvSpPr>
          <p:nvPr/>
        </p:nvSpPr>
        <p:spPr bwMode="auto">
          <a:xfrm rot="19991274" flipH="1">
            <a:off x="5262010" y="1252428"/>
            <a:ext cx="916992" cy="3229194"/>
          </a:xfrm>
          <a:prstGeom prst="line">
            <a:avLst/>
          </a:prstGeom>
          <a:noFill/>
          <a:ln w="127000">
            <a:solidFill>
              <a:srgbClr val="FFC000"/>
            </a:solidFill>
            <a:round/>
            <a:headEnd type="none"/>
            <a:tailEnd type="stealth" w="lg" len="lg"/>
          </a:ln>
        </p:spPr>
        <p:txBody>
          <a:bodyPr/>
          <a:lstStyle/>
          <a:p>
            <a:endParaRPr lang="en-US"/>
          </a:p>
        </p:txBody>
      </p:sp>
      <p:sp>
        <p:nvSpPr>
          <p:cNvPr id="10" name="Line 45"/>
          <p:cNvSpPr>
            <a:spLocks noChangeShapeType="1"/>
          </p:cNvSpPr>
          <p:nvPr/>
        </p:nvSpPr>
        <p:spPr bwMode="auto">
          <a:xfrm rot="19991274" flipH="1">
            <a:off x="3955597" y="1938228"/>
            <a:ext cx="916992" cy="3229194"/>
          </a:xfrm>
          <a:prstGeom prst="line">
            <a:avLst/>
          </a:prstGeom>
          <a:noFill/>
          <a:ln w="127000">
            <a:solidFill>
              <a:srgbClr val="FFC000"/>
            </a:solidFill>
            <a:round/>
            <a:headEnd type="none"/>
            <a:tailEnd type="stealth" w="lg" len="lg"/>
          </a:ln>
        </p:spPr>
        <p:txBody>
          <a:bodyPr/>
          <a:lstStyle/>
          <a:p>
            <a:endParaRPr lang="en-US"/>
          </a:p>
        </p:txBody>
      </p:sp>
      <p:sp>
        <p:nvSpPr>
          <p:cNvPr id="11" name="Line 45"/>
          <p:cNvSpPr>
            <a:spLocks noChangeShapeType="1"/>
          </p:cNvSpPr>
          <p:nvPr/>
        </p:nvSpPr>
        <p:spPr bwMode="auto">
          <a:xfrm rot="19991274" flipH="1">
            <a:off x="4641398" y="1557228"/>
            <a:ext cx="916992" cy="3229194"/>
          </a:xfrm>
          <a:prstGeom prst="line">
            <a:avLst/>
          </a:prstGeom>
          <a:noFill/>
          <a:ln w="127000">
            <a:solidFill>
              <a:srgbClr val="FFC000"/>
            </a:solidFill>
            <a:round/>
            <a:headEnd type="none"/>
            <a:tailEnd type="stealth" w="lg" len="lg"/>
          </a:ln>
        </p:spPr>
        <p:txBody>
          <a:bodyPr/>
          <a:lstStyle/>
          <a:p>
            <a:endParaRPr lang="en-US"/>
          </a:p>
        </p:txBody>
      </p:sp>
      <p:sp>
        <p:nvSpPr>
          <p:cNvPr id="14" name="Right Arrow 13"/>
          <p:cNvSpPr/>
          <p:nvPr/>
        </p:nvSpPr>
        <p:spPr bwMode="auto">
          <a:xfrm rot="13511360">
            <a:off x="917316" y="3776983"/>
            <a:ext cx="3898065" cy="762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ight Arrow 14"/>
          <p:cNvSpPr/>
          <p:nvPr/>
        </p:nvSpPr>
        <p:spPr bwMode="auto">
          <a:xfrm rot="13511360">
            <a:off x="1512458" y="3480037"/>
            <a:ext cx="3898065" cy="762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ight Arrow 15"/>
          <p:cNvSpPr/>
          <p:nvPr/>
        </p:nvSpPr>
        <p:spPr bwMode="auto">
          <a:xfrm rot="13511360">
            <a:off x="2133277" y="3099037"/>
            <a:ext cx="3898065" cy="762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Right Arrow 17"/>
          <p:cNvSpPr/>
          <p:nvPr/>
        </p:nvSpPr>
        <p:spPr bwMode="auto">
          <a:xfrm rot="13511360">
            <a:off x="2742877" y="2844563"/>
            <a:ext cx="3898065" cy="762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6172200" y="1066800"/>
            <a:ext cx="1752600" cy="1200329"/>
          </a:xfrm>
          <a:prstGeom prst="rect">
            <a:avLst/>
          </a:prstGeom>
          <a:noFill/>
        </p:spPr>
        <p:txBody>
          <a:bodyPr wrap="square" rtlCol="0">
            <a:spAutoFit/>
          </a:bodyPr>
          <a:lstStyle/>
          <a:p>
            <a:pPr algn="ctr"/>
            <a:r>
              <a:rPr lang="en-US" sz="2400" dirty="0" smtClean="0">
                <a:latin typeface="+mn-lt"/>
              </a:rPr>
              <a:t>Aggregate incoming illumination</a:t>
            </a:r>
            <a:endParaRPr lang="en-US" sz="2400" dirty="0">
              <a:latin typeface="+mn-lt"/>
            </a:endParaRPr>
          </a:p>
        </p:txBody>
      </p:sp>
      <p:sp>
        <p:nvSpPr>
          <p:cNvPr id="20" name="TextBox 19"/>
          <p:cNvSpPr txBox="1"/>
          <p:nvPr/>
        </p:nvSpPr>
        <p:spPr>
          <a:xfrm>
            <a:off x="228600" y="3886200"/>
            <a:ext cx="1752600" cy="1200329"/>
          </a:xfrm>
          <a:prstGeom prst="rect">
            <a:avLst/>
          </a:prstGeom>
          <a:noFill/>
        </p:spPr>
        <p:txBody>
          <a:bodyPr wrap="square" rtlCol="0">
            <a:spAutoFit/>
          </a:bodyPr>
          <a:lstStyle/>
          <a:p>
            <a:pPr algn="ctr"/>
            <a:r>
              <a:rPr lang="en-US" sz="2400" dirty="0" smtClean="0">
                <a:latin typeface="+mn-lt"/>
              </a:rPr>
              <a:t>Aggregate outgoing illumination</a:t>
            </a:r>
            <a:endParaRPr lang="en-US" sz="2400" dirty="0">
              <a:latin typeface="+mn-lt"/>
            </a:endParaRPr>
          </a:p>
        </p:txBody>
      </p:sp>
      <p:sp>
        <p:nvSpPr>
          <p:cNvPr id="21" name="TextBox 20"/>
          <p:cNvSpPr txBox="1"/>
          <p:nvPr/>
        </p:nvSpPr>
        <p:spPr>
          <a:xfrm>
            <a:off x="6172200" y="5334000"/>
            <a:ext cx="2590800" cy="461665"/>
          </a:xfrm>
          <a:prstGeom prst="rect">
            <a:avLst/>
          </a:prstGeom>
          <a:noFill/>
        </p:spPr>
        <p:txBody>
          <a:bodyPr wrap="square" rtlCol="0">
            <a:spAutoFit/>
          </a:bodyPr>
          <a:lstStyle/>
          <a:p>
            <a:pPr algn="ctr"/>
            <a:r>
              <a:rPr lang="en-US" sz="2400" dirty="0" smtClean="0">
                <a:latin typeface="+mn-lt"/>
              </a:rPr>
              <a:t>“Virtual area light”</a:t>
            </a:r>
            <a:endParaRPr lang="en-US" sz="2400" dirty="0">
              <a:latin typeface="+mn-lt"/>
            </a:endParaRPr>
          </a:p>
        </p:txBody>
      </p:sp>
      <p:cxnSp>
        <p:nvCxnSpPr>
          <p:cNvPr id="23" name="Straight Arrow Connector 22"/>
          <p:cNvCxnSpPr/>
          <p:nvPr/>
        </p:nvCxnSpPr>
        <p:spPr bwMode="auto">
          <a:xfrm rot="10800000" flipV="1">
            <a:off x="5867400" y="2133600"/>
            <a:ext cx="3048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p:nvPr/>
        </p:nvCxnSpPr>
        <p:spPr bwMode="auto">
          <a:xfrm rot="5400000" flipH="1" flipV="1">
            <a:off x="1905000" y="3886200"/>
            <a:ext cx="228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rot="10800000">
            <a:off x="5638800" y="4953000"/>
            <a:ext cx="457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8" name="TextBox 27"/>
          <p:cNvSpPr txBox="1"/>
          <p:nvPr/>
        </p:nvSpPr>
        <p:spPr>
          <a:xfrm>
            <a:off x="1219200" y="6182380"/>
            <a:ext cx="6172200" cy="523220"/>
          </a:xfrm>
          <a:prstGeom prst="rect">
            <a:avLst/>
          </a:prstGeom>
          <a:noFill/>
        </p:spPr>
        <p:txBody>
          <a:bodyPr wrap="square" rtlCol="0">
            <a:spAutoFit/>
          </a:bodyPr>
          <a:lstStyle/>
          <a:p>
            <a:pPr algn="ctr"/>
            <a:r>
              <a:rPr lang="en-US" sz="2800" dirty="0" smtClean="0">
                <a:latin typeface="+mn-lt"/>
              </a:rPr>
              <a:t>Problem:  What if surface is not flat?</a:t>
            </a:r>
            <a:endParaRPr lang="en-US" sz="2800" dirty="0">
              <a:latin typeface="+mn-lt"/>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28"/>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25</a:t>
            </a:fld>
            <a:endParaRPr lang="en-US" dirty="0">
              <a:solidFill>
                <a:srgbClr val="FFFFFF"/>
              </a:solidFill>
            </a:endParaRPr>
          </a:p>
        </p:txBody>
      </p:sp>
      <p:sp>
        <p:nvSpPr>
          <p:cNvPr id="34" name="Title 3"/>
          <p:cNvSpPr>
            <a:spLocks noGrp="1"/>
          </p:cNvSpPr>
          <p:nvPr>
            <p:ph type="title"/>
          </p:nvPr>
        </p:nvSpPr>
        <p:spPr>
          <a:xfrm>
            <a:off x="514350" y="85725"/>
            <a:ext cx="8142288" cy="857250"/>
          </a:xfrm>
        </p:spPr>
        <p:txBody>
          <a:bodyPr/>
          <a:lstStyle/>
          <a:p>
            <a:r>
              <a:rPr lang="en-US" dirty="0" smtClean="0"/>
              <a:t>VPL to VSL</a:t>
            </a:r>
            <a:endParaRPr lang="en-US" dirty="0"/>
          </a:p>
        </p:txBody>
      </p:sp>
      <p:sp>
        <p:nvSpPr>
          <p:cNvPr id="22" name="Freeform 21"/>
          <p:cNvSpPr/>
          <p:nvPr/>
        </p:nvSpPr>
        <p:spPr>
          <a:xfrm rot="13340891">
            <a:off x="3616992" y="1705920"/>
            <a:ext cx="2394567" cy="870438"/>
          </a:xfrm>
          <a:custGeom>
            <a:avLst/>
            <a:gdLst>
              <a:gd name="connsiteX0" fmla="*/ 0 w 2473452"/>
              <a:gd name="connsiteY0" fmla="*/ 329184 h 329184"/>
              <a:gd name="connsiteX1" fmla="*/ 987552 w 2473452"/>
              <a:gd name="connsiteY1" fmla="*/ 9144 h 329184"/>
              <a:gd name="connsiteX2" fmla="*/ 1929384 w 2473452"/>
              <a:gd name="connsiteY2" fmla="*/ 274320 h 329184"/>
              <a:gd name="connsiteX3" fmla="*/ 2395728 w 2473452"/>
              <a:gd name="connsiteY3" fmla="*/ 201168 h 329184"/>
              <a:gd name="connsiteX4" fmla="*/ 2395728 w 2473452"/>
              <a:gd name="connsiteY4" fmla="*/ 173736 h 329184"/>
              <a:gd name="connsiteX0" fmla="*/ 0 w 2395728"/>
              <a:gd name="connsiteY0" fmla="*/ 329184 h 329184"/>
              <a:gd name="connsiteX1" fmla="*/ 987552 w 2395728"/>
              <a:gd name="connsiteY1" fmla="*/ 9144 h 329184"/>
              <a:gd name="connsiteX2" fmla="*/ 1929384 w 2395728"/>
              <a:gd name="connsiteY2" fmla="*/ 274320 h 329184"/>
              <a:gd name="connsiteX3" fmla="*/ 2395728 w 2395728"/>
              <a:gd name="connsiteY3" fmla="*/ 201168 h 329184"/>
              <a:gd name="connsiteX0" fmla="*/ 0 w 2760553"/>
              <a:gd name="connsiteY0" fmla="*/ 588858 h 588858"/>
              <a:gd name="connsiteX1" fmla="*/ 1352377 w 2760553"/>
              <a:gd name="connsiteY1" fmla="*/ 46240 h 588858"/>
              <a:gd name="connsiteX2" fmla="*/ 2294209 w 2760553"/>
              <a:gd name="connsiteY2" fmla="*/ 311416 h 588858"/>
              <a:gd name="connsiteX3" fmla="*/ 2760553 w 2760553"/>
              <a:gd name="connsiteY3" fmla="*/ 238264 h 588858"/>
              <a:gd name="connsiteX0" fmla="*/ 0 w 2936299"/>
              <a:gd name="connsiteY0" fmla="*/ 588858 h 588858"/>
              <a:gd name="connsiteX1" fmla="*/ 1352377 w 2936299"/>
              <a:gd name="connsiteY1" fmla="*/ 46240 h 588858"/>
              <a:gd name="connsiteX2" fmla="*/ 2294209 w 2936299"/>
              <a:gd name="connsiteY2" fmla="*/ 311416 h 588858"/>
              <a:gd name="connsiteX3" fmla="*/ 2936299 w 2936299"/>
              <a:gd name="connsiteY3" fmla="*/ 8229 h 588858"/>
              <a:gd name="connsiteX0" fmla="*/ 0 w 3113842"/>
              <a:gd name="connsiteY0" fmla="*/ 883371 h 883371"/>
              <a:gd name="connsiteX1" fmla="*/ 1529920 w 3113842"/>
              <a:gd name="connsiteY1" fmla="*/ 88314 h 883371"/>
              <a:gd name="connsiteX2" fmla="*/ 2471752 w 3113842"/>
              <a:gd name="connsiteY2" fmla="*/ 353490 h 883371"/>
              <a:gd name="connsiteX3" fmla="*/ 3113842 w 3113842"/>
              <a:gd name="connsiteY3" fmla="*/ 50303 h 883371"/>
              <a:gd name="connsiteX0" fmla="*/ 663836 w 3777678"/>
              <a:gd name="connsiteY0" fmla="*/ 925973 h 1314104"/>
              <a:gd name="connsiteX1" fmla="*/ 254986 w 3777678"/>
              <a:gd name="connsiteY1" fmla="*/ 1181594 h 1314104"/>
              <a:gd name="connsiteX2" fmla="*/ 2193756 w 3777678"/>
              <a:gd name="connsiteY2" fmla="*/ 130916 h 1314104"/>
              <a:gd name="connsiteX3" fmla="*/ 3135588 w 3777678"/>
              <a:gd name="connsiteY3" fmla="*/ 396092 h 1314104"/>
              <a:gd name="connsiteX4" fmla="*/ 3777678 w 3777678"/>
              <a:gd name="connsiteY4" fmla="*/ 92905 h 1314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7678" h="1314104">
                <a:moveTo>
                  <a:pt x="663836" y="925973"/>
                </a:moveTo>
                <a:cubicBezTo>
                  <a:pt x="665247" y="925276"/>
                  <a:pt x="-1" y="1314104"/>
                  <a:pt x="254986" y="1181594"/>
                </a:cubicBezTo>
                <a:cubicBezTo>
                  <a:pt x="509973" y="1049085"/>
                  <a:pt x="1713656" y="261833"/>
                  <a:pt x="2193756" y="130916"/>
                </a:cubicBezTo>
                <a:cubicBezTo>
                  <a:pt x="2673856" y="-1"/>
                  <a:pt x="2871601" y="402427"/>
                  <a:pt x="3135588" y="396092"/>
                </a:cubicBezTo>
                <a:cubicBezTo>
                  <a:pt x="3399575" y="389757"/>
                  <a:pt x="3699954" y="109669"/>
                  <a:pt x="3777678" y="92905"/>
                </a:cubicBezTo>
              </a:path>
            </a:pathLst>
          </a:custGeom>
          <a:ln w="5715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7" name="Oval 6"/>
          <p:cNvSpPr/>
          <p:nvPr/>
        </p:nvSpPr>
        <p:spPr>
          <a:xfrm>
            <a:off x="1409985" y="4661486"/>
            <a:ext cx="34810" cy="333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10" name="TextBox 9"/>
          <p:cNvSpPr txBox="1"/>
          <p:nvPr/>
        </p:nvSpPr>
        <p:spPr>
          <a:xfrm>
            <a:off x="1315559" y="4680555"/>
            <a:ext cx="232062" cy="508570"/>
          </a:xfrm>
          <a:prstGeom prst="rect">
            <a:avLst/>
          </a:prstGeom>
          <a:noFill/>
        </p:spPr>
        <p:txBody>
          <a:bodyPr wrap="square" rtlCol="0">
            <a:spAutoFit/>
          </a:bodyPr>
          <a:lstStyle/>
          <a:p>
            <a:pPr eaLnBrk="0" fontAlgn="base" hangingPunct="0">
              <a:spcBef>
                <a:spcPct val="0"/>
              </a:spcBef>
              <a:spcAft>
                <a:spcPct val="0"/>
              </a:spcAft>
            </a:pPr>
            <a:r>
              <a:rPr lang="en-US" sz="3600" b="1" dirty="0" smtClean="0">
                <a:solidFill>
                  <a:srgbClr val="FFFFFF"/>
                </a:solidFill>
                <a:latin typeface="Times New Roman" pitchFamily="18" charset="0"/>
                <a:cs typeface="Times New Roman" pitchFamily="18" charset="0"/>
              </a:rPr>
              <a:t>x</a:t>
            </a:r>
          </a:p>
        </p:txBody>
      </p:sp>
      <p:sp>
        <p:nvSpPr>
          <p:cNvPr id="11" name="TextBox 10"/>
          <p:cNvSpPr txBox="1"/>
          <p:nvPr/>
        </p:nvSpPr>
        <p:spPr>
          <a:xfrm>
            <a:off x="4038600" y="2158430"/>
            <a:ext cx="420238" cy="508570"/>
          </a:xfrm>
          <a:prstGeom prst="rect">
            <a:avLst/>
          </a:prstGeom>
          <a:noFill/>
        </p:spPr>
        <p:txBody>
          <a:bodyPr wrap="square" rtlCol="0">
            <a:spAutoFit/>
          </a:bodyPr>
          <a:lstStyle/>
          <a:p>
            <a:pPr eaLnBrk="0" fontAlgn="base" hangingPunct="0">
              <a:spcBef>
                <a:spcPct val="0"/>
              </a:spcBef>
              <a:spcAft>
                <a:spcPct val="0"/>
              </a:spcAft>
            </a:pPr>
            <a:r>
              <a:rPr lang="en-US" sz="3600" b="1" dirty="0" smtClean="0">
                <a:solidFill>
                  <a:srgbClr val="FFFFFF"/>
                </a:solidFill>
                <a:latin typeface="Times New Roman" pitchFamily="18" charset="0"/>
                <a:cs typeface="Times New Roman" pitchFamily="18" charset="0"/>
              </a:rPr>
              <a:t>p</a:t>
            </a:r>
            <a:endParaRPr lang="en-US" sz="3600" i="1" baseline="-25000" dirty="0" smtClean="0">
              <a:solidFill>
                <a:srgbClr val="FFFFFF"/>
              </a:solidFill>
              <a:latin typeface="Times New Roman" pitchFamily="18" charset="0"/>
              <a:cs typeface="Times New Roman" pitchFamily="18" charset="0"/>
            </a:endParaRPr>
          </a:p>
        </p:txBody>
      </p:sp>
      <p:sp>
        <p:nvSpPr>
          <p:cNvPr id="12" name="TextBox 11"/>
          <p:cNvSpPr txBox="1"/>
          <p:nvPr/>
        </p:nvSpPr>
        <p:spPr>
          <a:xfrm>
            <a:off x="2454771" y="3505200"/>
            <a:ext cx="232062" cy="508570"/>
          </a:xfrm>
          <a:prstGeom prst="rect">
            <a:avLst/>
          </a:prstGeom>
          <a:noFill/>
        </p:spPr>
        <p:txBody>
          <a:bodyPr wrap="square" rtlCol="0">
            <a:spAutoFit/>
          </a:bodyPr>
          <a:lstStyle/>
          <a:p>
            <a:pPr eaLnBrk="0" fontAlgn="base" hangingPunct="0">
              <a:spcBef>
                <a:spcPct val="0"/>
              </a:spcBef>
              <a:spcAft>
                <a:spcPct val="0"/>
              </a:spcAft>
            </a:pPr>
            <a:r>
              <a:rPr lang="en-US" sz="3600" b="1" dirty="0" smtClean="0">
                <a:solidFill>
                  <a:srgbClr val="FFFFFF"/>
                </a:solidFill>
                <a:latin typeface="Times New Roman" pitchFamily="18" charset="0"/>
                <a:cs typeface="Times New Roman" pitchFamily="18" charset="0"/>
              </a:rPr>
              <a:t>l</a:t>
            </a:r>
          </a:p>
        </p:txBody>
      </p:sp>
      <p:sp>
        <p:nvSpPr>
          <p:cNvPr id="18" name="Freeform 17"/>
          <p:cNvSpPr/>
          <p:nvPr/>
        </p:nvSpPr>
        <p:spPr>
          <a:xfrm>
            <a:off x="777918" y="4676552"/>
            <a:ext cx="1586884" cy="208660"/>
          </a:xfrm>
          <a:custGeom>
            <a:avLst/>
            <a:gdLst>
              <a:gd name="connsiteX0" fmla="*/ 0 w 2473452"/>
              <a:gd name="connsiteY0" fmla="*/ 329184 h 329184"/>
              <a:gd name="connsiteX1" fmla="*/ 987552 w 2473452"/>
              <a:gd name="connsiteY1" fmla="*/ 9144 h 329184"/>
              <a:gd name="connsiteX2" fmla="*/ 1929384 w 2473452"/>
              <a:gd name="connsiteY2" fmla="*/ 274320 h 329184"/>
              <a:gd name="connsiteX3" fmla="*/ 2395728 w 2473452"/>
              <a:gd name="connsiteY3" fmla="*/ 201168 h 329184"/>
              <a:gd name="connsiteX4" fmla="*/ 2395728 w 2473452"/>
              <a:gd name="connsiteY4" fmla="*/ 173736 h 329184"/>
              <a:gd name="connsiteX0" fmla="*/ 0 w 2395728"/>
              <a:gd name="connsiteY0" fmla="*/ 329184 h 329184"/>
              <a:gd name="connsiteX1" fmla="*/ 987552 w 2395728"/>
              <a:gd name="connsiteY1" fmla="*/ 9144 h 329184"/>
              <a:gd name="connsiteX2" fmla="*/ 1929384 w 2395728"/>
              <a:gd name="connsiteY2" fmla="*/ 274320 h 329184"/>
              <a:gd name="connsiteX3" fmla="*/ 2395728 w 2395728"/>
              <a:gd name="connsiteY3" fmla="*/ 201168 h 329184"/>
            </a:gdLst>
            <a:ahLst/>
            <a:cxnLst>
              <a:cxn ang="0">
                <a:pos x="connsiteX0" y="connsiteY0"/>
              </a:cxn>
              <a:cxn ang="0">
                <a:pos x="connsiteX1" y="connsiteY1"/>
              </a:cxn>
              <a:cxn ang="0">
                <a:pos x="connsiteX2" y="connsiteY2"/>
              </a:cxn>
              <a:cxn ang="0">
                <a:pos x="connsiteX3" y="connsiteY3"/>
              </a:cxn>
            </a:cxnLst>
            <a:rect l="l" t="t" r="r" b="b"/>
            <a:pathLst>
              <a:path w="2395728" h="329184">
                <a:moveTo>
                  <a:pt x="0" y="329184"/>
                </a:moveTo>
                <a:cubicBezTo>
                  <a:pt x="332994" y="173736"/>
                  <a:pt x="665988" y="18288"/>
                  <a:pt x="987552" y="9144"/>
                </a:cubicBezTo>
                <a:cubicBezTo>
                  <a:pt x="1309116" y="0"/>
                  <a:pt x="1694688" y="242316"/>
                  <a:pt x="1929384" y="274320"/>
                </a:cubicBezTo>
                <a:cubicBezTo>
                  <a:pt x="2164080" y="306324"/>
                  <a:pt x="2318004" y="217932"/>
                  <a:pt x="2395728" y="201168"/>
                </a:cubicBezTo>
              </a:path>
            </a:pathLst>
          </a:custGeom>
          <a:ln w="571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23" name="Oval 22"/>
          <p:cNvSpPr/>
          <p:nvPr/>
        </p:nvSpPr>
        <p:spPr>
          <a:xfrm>
            <a:off x="4386757" y="2261100"/>
            <a:ext cx="34810" cy="333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grpSp>
        <p:nvGrpSpPr>
          <p:cNvPr id="2" name="Skupina 36"/>
          <p:cNvGrpSpPr/>
          <p:nvPr/>
        </p:nvGrpSpPr>
        <p:grpSpPr>
          <a:xfrm>
            <a:off x="838200" y="1437153"/>
            <a:ext cx="4337401" cy="1617862"/>
            <a:chOff x="896383" y="1437153"/>
            <a:chExt cx="4337401" cy="1617862"/>
          </a:xfrm>
        </p:grpSpPr>
        <p:sp>
          <p:nvSpPr>
            <p:cNvPr id="9" name="Oval 8"/>
            <p:cNvSpPr/>
            <p:nvPr/>
          </p:nvSpPr>
          <p:spPr>
            <a:xfrm>
              <a:off x="3609351" y="1500497"/>
              <a:ext cx="1624433" cy="1554518"/>
            </a:xfrm>
            <a:prstGeom prst="ellipse">
              <a:avLst/>
            </a:prstGeom>
            <a:solidFill>
              <a:schemeClr val="accent1">
                <a:lumMod val="60000"/>
                <a:lumOff val="40000"/>
                <a:alpha val="10000"/>
              </a:schemeClr>
            </a:solid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cxnSp>
          <p:nvCxnSpPr>
            <p:cNvPr id="26" name="Straight Connector 25"/>
            <p:cNvCxnSpPr/>
            <p:nvPr/>
          </p:nvCxnSpPr>
          <p:spPr bwMode="auto">
            <a:xfrm flipV="1">
              <a:off x="3614638" y="2265979"/>
              <a:ext cx="728762" cy="210186"/>
            </a:xfrm>
            <a:prstGeom prst="line">
              <a:avLst/>
            </a:prstGeom>
            <a:solidFill>
              <a:schemeClr val="accent1"/>
            </a:solidFill>
            <a:ln w="19050" cap="flat" cmpd="sng" algn="ctr">
              <a:solidFill>
                <a:srgbClr val="FFFF00"/>
              </a:solidFill>
              <a:prstDash val="sysDash"/>
              <a:round/>
              <a:headEnd type="arrow" w="med" len="med"/>
              <a:tailEnd type="arrow" w="med" len="med"/>
            </a:ln>
            <a:effectLst/>
          </p:spPr>
        </p:cxnSp>
        <p:sp>
          <p:nvSpPr>
            <p:cNvPr id="27" name="TextBox 26"/>
            <p:cNvSpPr txBox="1"/>
            <p:nvPr/>
          </p:nvSpPr>
          <p:spPr>
            <a:xfrm>
              <a:off x="896383" y="1437153"/>
              <a:ext cx="2207900" cy="400110"/>
            </a:xfrm>
            <a:prstGeom prst="rect">
              <a:avLst/>
            </a:prstGeom>
            <a:noFill/>
          </p:spPr>
          <p:txBody>
            <a:bodyPr wrap="square" rtlCol="0">
              <a:spAutoFit/>
            </a:bodyPr>
            <a:lstStyle/>
            <a:p>
              <a:pPr algn="ctr" eaLnBrk="0" fontAlgn="base" hangingPunct="0">
                <a:spcBef>
                  <a:spcPct val="0"/>
                </a:spcBef>
                <a:spcAft>
                  <a:spcPct val="0"/>
                </a:spcAft>
              </a:pPr>
              <a:r>
                <a:rPr lang="en-US" sz="2000" dirty="0" smtClean="0">
                  <a:solidFill>
                    <a:srgbClr val="FFFFFF"/>
                  </a:solidFill>
                </a:rPr>
                <a:t>Non-zero radius (r)</a:t>
              </a:r>
              <a:endParaRPr lang="en-US" sz="2000" dirty="0">
                <a:solidFill>
                  <a:srgbClr val="FFFFFF"/>
                </a:solidFill>
              </a:endParaRPr>
            </a:p>
          </p:txBody>
        </p:sp>
        <p:cxnSp>
          <p:nvCxnSpPr>
            <p:cNvPr id="30" name="Straight Arrow Connector 29"/>
            <p:cNvCxnSpPr/>
            <p:nvPr/>
          </p:nvCxnSpPr>
          <p:spPr bwMode="auto">
            <a:xfrm>
              <a:off x="2909468" y="1631968"/>
              <a:ext cx="1039011" cy="6493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31" name="AutoShape 12"/>
          <p:cNvSpPr>
            <a:spLocks noChangeAspect="1" noChangeArrowheads="1"/>
          </p:cNvSpPr>
          <p:nvPr/>
        </p:nvSpPr>
        <p:spPr bwMode="auto">
          <a:xfrm>
            <a:off x="4193568" y="2042379"/>
            <a:ext cx="403494" cy="403494"/>
          </a:xfrm>
          <a:prstGeom prst="sun">
            <a:avLst>
              <a:gd name="adj" fmla="val 33014"/>
            </a:avLst>
          </a:prstGeom>
          <a:solidFill>
            <a:srgbClr val="FFD72D"/>
          </a:solidFill>
          <a:ln w="9525">
            <a:solidFill>
              <a:schemeClr val="tx1"/>
            </a:solidFill>
            <a:miter lim="800000"/>
            <a:headEnd/>
            <a:tailEnd/>
          </a:ln>
          <a:effectLst/>
        </p:spPr>
        <p:txBody>
          <a:bodyPr wrap="none" anchor="ctr"/>
          <a:lstStyle/>
          <a:p>
            <a:endParaRPr lang="en-US"/>
          </a:p>
        </p:txBody>
      </p:sp>
      <p:cxnSp>
        <p:nvCxnSpPr>
          <p:cNvPr id="33" name="Straight Arrow Connector 5"/>
          <p:cNvCxnSpPr/>
          <p:nvPr/>
        </p:nvCxnSpPr>
        <p:spPr>
          <a:xfrm flipV="1">
            <a:off x="1435476" y="3862613"/>
            <a:ext cx="1004979" cy="8179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Skupina 38"/>
          <p:cNvGrpSpPr/>
          <p:nvPr/>
        </p:nvGrpSpPr>
        <p:grpSpPr>
          <a:xfrm>
            <a:off x="506753" y="1066800"/>
            <a:ext cx="5665447" cy="3615548"/>
            <a:chOff x="506753" y="1066800"/>
            <a:chExt cx="5665447" cy="3615548"/>
          </a:xfrm>
        </p:grpSpPr>
        <p:cxnSp>
          <p:nvCxnSpPr>
            <p:cNvPr id="6" name="Straight Arrow Connector 5"/>
            <p:cNvCxnSpPr>
              <a:stCxn id="7" idx="7"/>
            </p:cNvCxnSpPr>
            <p:nvPr/>
          </p:nvCxnSpPr>
          <p:spPr>
            <a:xfrm rot="5400000" flipH="1" flipV="1">
              <a:off x="1637158" y="3795305"/>
              <a:ext cx="673599" cy="10685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8" idx="1"/>
            </p:cNvCxnSpPr>
            <p:nvPr/>
          </p:nvCxnSpPr>
          <p:spPr>
            <a:xfrm flipV="1">
              <a:off x="1432053" y="1066800"/>
              <a:ext cx="2835147" cy="36155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p:cNvCxnSpPr>
            <p:nvPr/>
          </p:nvCxnSpPr>
          <p:spPr>
            <a:xfrm flipV="1">
              <a:off x="1432054" y="2282213"/>
              <a:ext cx="4740146" cy="24001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429000" y="3505200"/>
              <a:ext cx="656155" cy="508570"/>
            </a:xfrm>
            <a:prstGeom prst="rect">
              <a:avLst/>
            </a:prstGeom>
            <a:noFill/>
          </p:spPr>
          <p:txBody>
            <a:bodyPr wrap="square" rtlCol="0">
              <a:spAutoFit/>
            </a:bodyPr>
            <a:lstStyle/>
            <a:p>
              <a:pPr eaLnBrk="0" fontAlgn="base" hangingPunct="0">
                <a:spcBef>
                  <a:spcPct val="0"/>
                </a:spcBef>
                <a:spcAft>
                  <a:spcPct val="0"/>
                </a:spcAft>
              </a:pPr>
              <a:r>
                <a:rPr lang="el-GR" sz="3600" dirty="0" smtClean="0">
                  <a:solidFill>
                    <a:srgbClr val="FFFFFF"/>
                  </a:solidFill>
                  <a:latin typeface="Times New Roman" pitchFamily="18" charset="0"/>
                  <a:cs typeface="Times New Roman" pitchFamily="18" charset="0"/>
                </a:rPr>
                <a:t>Ω</a:t>
              </a:r>
              <a:endParaRPr lang="en-US" sz="3600" i="1" baseline="-25000" dirty="0" smtClean="0">
                <a:solidFill>
                  <a:srgbClr val="FFFFFF"/>
                </a:solidFill>
                <a:latin typeface="Times New Roman" pitchFamily="18" charset="0"/>
                <a:cs typeface="Times New Roman" pitchFamily="18" charset="0"/>
              </a:endParaRPr>
            </a:p>
          </p:txBody>
        </p:sp>
        <p:sp>
          <p:nvSpPr>
            <p:cNvPr id="28" name="TextBox 27"/>
            <p:cNvSpPr txBox="1"/>
            <p:nvPr/>
          </p:nvSpPr>
          <p:spPr>
            <a:xfrm>
              <a:off x="506753" y="2216412"/>
              <a:ext cx="2142961" cy="613753"/>
            </a:xfrm>
            <a:prstGeom prst="rect">
              <a:avLst/>
            </a:prstGeom>
            <a:noFill/>
          </p:spPr>
          <p:txBody>
            <a:bodyPr wrap="square" rtlCol="0">
              <a:spAutoFit/>
            </a:bodyPr>
            <a:lstStyle/>
            <a:p>
              <a:pPr algn="ctr" eaLnBrk="0" fontAlgn="base" hangingPunct="0">
                <a:spcBef>
                  <a:spcPct val="0"/>
                </a:spcBef>
                <a:spcAft>
                  <a:spcPct val="0"/>
                </a:spcAft>
              </a:pPr>
              <a:r>
                <a:rPr lang="en-US" sz="2000" dirty="0" smtClean="0">
                  <a:solidFill>
                    <a:srgbClr val="FFFFFF"/>
                  </a:solidFill>
                </a:rPr>
                <a:t>Integration over</a:t>
              </a:r>
            </a:p>
            <a:p>
              <a:pPr algn="ctr" eaLnBrk="0" fontAlgn="base" hangingPunct="0">
                <a:spcBef>
                  <a:spcPct val="0"/>
                </a:spcBef>
                <a:spcAft>
                  <a:spcPct val="0"/>
                </a:spcAft>
              </a:pPr>
              <a:r>
                <a:rPr lang="en-US" sz="2000" dirty="0" smtClean="0">
                  <a:solidFill>
                    <a:srgbClr val="FFFFFF"/>
                  </a:solidFill>
                </a:rPr>
                <a:t>non-zero solid angle</a:t>
              </a:r>
              <a:endParaRPr lang="en-US" sz="2000" dirty="0">
                <a:solidFill>
                  <a:srgbClr val="FFFFFF"/>
                </a:solidFill>
              </a:endParaRPr>
            </a:p>
          </p:txBody>
        </p:sp>
        <p:cxnSp>
          <p:nvCxnSpPr>
            <p:cNvPr id="32" name="Straight Arrow Connector 31"/>
            <p:cNvCxnSpPr/>
            <p:nvPr/>
          </p:nvCxnSpPr>
          <p:spPr bwMode="auto">
            <a:xfrm rot="16200000" flipH="1">
              <a:off x="2584777" y="2800855"/>
              <a:ext cx="454568" cy="4545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5"/>
            <p:cNvCxnSpPr/>
            <p:nvPr/>
          </p:nvCxnSpPr>
          <p:spPr>
            <a:xfrm flipV="1">
              <a:off x="1435476" y="3781177"/>
              <a:ext cx="899380" cy="8993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28"/>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26</a:t>
            </a:fld>
            <a:endParaRPr lang="en-US" dirty="0">
              <a:solidFill>
                <a:srgbClr val="FFFFFF"/>
              </a:solidFill>
            </a:endParaRPr>
          </a:p>
        </p:txBody>
      </p:sp>
      <p:sp>
        <p:nvSpPr>
          <p:cNvPr id="34" name="Title 3"/>
          <p:cNvSpPr>
            <a:spLocks noGrp="1"/>
          </p:cNvSpPr>
          <p:nvPr>
            <p:ph type="title"/>
          </p:nvPr>
        </p:nvSpPr>
        <p:spPr>
          <a:xfrm>
            <a:off x="514350" y="85725"/>
            <a:ext cx="8142288" cy="857250"/>
          </a:xfrm>
        </p:spPr>
        <p:txBody>
          <a:bodyPr/>
          <a:lstStyle/>
          <a:p>
            <a:r>
              <a:rPr lang="en-US" dirty="0" smtClean="0"/>
              <a:t>Light Contribution</a:t>
            </a:r>
            <a:endParaRPr lang="en-US" dirty="0"/>
          </a:p>
        </p:txBody>
      </p:sp>
      <p:sp>
        <p:nvSpPr>
          <p:cNvPr id="22" name="Freeform 21"/>
          <p:cNvSpPr/>
          <p:nvPr/>
        </p:nvSpPr>
        <p:spPr>
          <a:xfrm rot="13340891">
            <a:off x="3616992" y="1705920"/>
            <a:ext cx="2394567" cy="870438"/>
          </a:xfrm>
          <a:custGeom>
            <a:avLst/>
            <a:gdLst>
              <a:gd name="connsiteX0" fmla="*/ 0 w 2473452"/>
              <a:gd name="connsiteY0" fmla="*/ 329184 h 329184"/>
              <a:gd name="connsiteX1" fmla="*/ 987552 w 2473452"/>
              <a:gd name="connsiteY1" fmla="*/ 9144 h 329184"/>
              <a:gd name="connsiteX2" fmla="*/ 1929384 w 2473452"/>
              <a:gd name="connsiteY2" fmla="*/ 274320 h 329184"/>
              <a:gd name="connsiteX3" fmla="*/ 2395728 w 2473452"/>
              <a:gd name="connsiteY3" fmla="*/ 201168 h 329184"/>
              <a:gd name="connsiteX4" fmla="*/ 2395728 w 2473452"/>
              <a:gd name="connsiteY4" fmla="*/ 173736 h 329184"/>
              <a:gd name="connsiteX0" fmla="*/ 0 w 2395728"/>
              <a:gd name="connsiteY0" fmla="*/ 329184 h 329184"/>
              <a:gd name="connsiteX1" fmla="*/ 987552 w 2395728"/>
              <a:gd name="connsiteY1" fmla="*/ 9144 h 329184"/>
              <a:gd name="connsiteX2" fmla="*/ 1929384 w 2395728"/>
              <a:gd name="connsiteY2" fmla="*/ 274320 h 329184"/>
              <a:gd name="connsiteX3" fmla="*/ 2395728 w 2395728"/>
              <a:gd name="connsiteY3" fmla="*/ 201168 h 329184"/>
              <a:gd name="connsiteX0" fmla="*/ 0 w 2760553"/>
              <a:gd name="connsiteY0" fmla="*/ 588858 h 588858"/>
              <a:gd name="connsiteX1" fmla="*/ 1352377 w 2760553"/>
              <a:gd name="connsiteY1" fmla="*/ 46240 h 588858"/>
              <a:gd name="connsiteX2" fmla="*/ 2294209 w 2760553"/>
              <a:gd name="connsiteY2" fmla="*/ 311416 h 588858"/>
              <a:gd name="connsiteX3" fmla="*/ 2760553 w 2760553"/>
              <a:gd name="connsiteY3" fmla="*/ 238264 h 588858"/>
              <a:gd name="connsiteX0" fmla="*/ 0 w 2936299"/>
              <a:gd name="connsiteY0" fmla="*/ 588858 h 588858"/>
              <a:gd name="connsiteX1" fmla="*/ 1352377 w 2936299"/>
              <a:gd name="connsiteY1" fmla="*/ 46240 h 588858"/>
              <a:gd name="connsiteX2" fmla="*/ 2294209 w 2936299"/>
              <a:gd name="connsiteY2" fmla="*/ 311416 h 588858"/>
              <a:gd name="connsiteX3" fmla="*/ 2936299 w 2936299"/>
              <a:gd name="connsiteY3" fmla="*/ 8229 h 588858"/>
              <a:gd name="connsiteX0" fmla="*/ 0 w 3113842"/>
              <a:gd name="connsiteY0" fmla="*/ 883371 h 883371"/>
              <a:gd name="connsiteX1" fmla="*/ 1529920 w 3113842"/>
              <a:gd name="connsiteY1" fmla="*/ 88314 h 883371"/>
              <a:gd name="connsiteX2" fmla="*/ 2471752 w 3113842"/>
              <a:gd name="connsiteY2" fmla="*/ 353490 h 883371"/>
              <a:gd name="connsiteX3" fmla="*/ 3113842 w 3113842"/>
              <a:gd name="connsiteY3" fmla="*/ 50303 h 883371"/>
              <a:gd name="connsiteX0" fmla="*/ 663836 w 3777678"/>
              <a:gd name="connsiteY0" fmla="*/ 925973 h 1314104"/>
              <a:gd name="connsiteX1" fmla="*/ 254986 w 3777678"/>
              <a:gd name="connsiteY1" fmla="*/ 1181594 h 1314104"/>
              <a:gd name="connsiteX2" fmla="*/ 2193756 w 3777678"/>
              <a:gd name="connsiteY2" fmla="*/ 130916 h 1314104"/>
              <a:gd name="connsiteX3" fmla="*/ 3135588 w 3777678"/>
              <a:gd name="connsiteY3" fmla="*/ 396092 h 1314104"/>
              <a:gd name="connsiteX4" fmla="*/ 3777678 w 3777678"/>
              <a:gd name="connsiteY4" fmla="*/ 92905 h 1314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7678" h="1314104">
                <a:moveTo>
                  <a:pt x="663836" y="925973"/>
                </a:moveTo>
                <a:cubicBezTo>
                  <a:pt x="665247" y="925276"/>
                  <a:pt x="-1" y="1314104"/>
                  <a:pt x="254986" y="1181594"/>
                </a:cubicBezTo>
                <a:cubicBezTo>
                  <a:pt x="509973" y="1049085"/>
                  <a:pt x="1713656" y="261833"/>
                  <a:pt x="2193756" y="130916"/>
                </a:cubicBezTo>
                <a:cubicBezTo>
                  <a:pt x="2673856" y="-1"/>
                  <a:pt x="2871601" y="402427"/>
                  <a:pt x="3135588" y="396092"/>
                </a:cubicBezTo>
                <a:cubicBezTo>
                  <a:pt x="3399575" y="389757"/>
                  <a:pt x="3699954" y="109669"/>
                  <a:pt x="3777678" y="92905"/>
                </a:cubicBezTo>
              </a:path>
            </a:pathLst>
          </a:custGeom>
          <a:ln w="5715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7" name="Oval 6"/>
          <p:cNvSpPr/>
          <p:nvPr/>
        </p:nvSpPr>
        <p:spPr>
          <a:xfrm>
            <a:off x="1409985" y="4661486"/>
            <a:ext cx="34810" cy="333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10" name="TextBox 9"/>
          <p:cNvSpPr txBox="1"/>
          <p:nvPr/>
        </p:nvSpPr>
        <p:spPr>
          <a:xfrm>
            <a:off x="1315559" y="4680555"/>
            <a:ext cx="232062" cy="508570"/>
          </a:xfrm>
          <a:prstGeom prst="rect">
            <a:avLst/>
          </a:prstGeom>
          <a:noFill/>
        </p:spPr>
        <p:txBody>
          <a:bodyPr wrap="square" rtlCol="0">
            <a:spAutoFit/>
          </a:bodyPr>
          <a:lstStyle/>
          <a:p>
            <a:pPr eaLnBrk="0" fontAlgn="base" hangingPunct="0">
              <a:spcBef>
                <a:spcPct val="0"/>
              </a:spcBef>
              <a:spcAft>
                <a:spcPct val="0"/>
              </a:spcAft>
            </a:pPr>
            <a:r>
              <a:rPr lang="en-US" sz="3600" b="1" dirty="0" smtClean="0">
                <a:solidFill>
                  <a:srgbClr val="FFFFFF"/>
                </a:solidFill>
                <a:latin typeface="Times New Roman" pitchFamily="18" charset="0"/>
                <a:cs typeface="Times New Roman" pitchFamily="18" charset="0"/>
              </a:rPr>
              <a:t>x</a:t>
            </a:r>
          </a:p>
        </p:txBody>
      </p:sp>
      <p:sp>
        <p:nvSpPr>
          <p:cNvPr id="11" name="TextBox 10"/>
          <p:cNvSpPr txBox="1"/>
          <p:nvPr/>
        </p:nvSpPr>
        <p:spPr>
          <a:xfrm>
            <a:off x="4038600" y="2158430"/>
            <a:ext cx="420238" cy="508570"/>
          </a:xfrm>
          <a:prstGeom prst="rect">
            <a:avLst/>
          </a:prstGeom>
          <a:noFill/>
        </p:spPr>
        <p:txBody>
          <a:bodyPr wrap="square" rtlCol="0">
            <a:spAutoFit/>
          </a:bodyPr>
          <a:lstStyle/>
          <a:p>
            <a:pPr eaLnBrk="0" fontAlgn="base" hangingPunct="0">
              <a:spcBef>
                <a:spcPct val="0"/>
              </a:spcBef>
              <a:spcAft>
                <a:spcPct val="0"/>
              </a:spcAft>
            </a:pPr>
            <a:r>
              <a:rPr lang="en-US" sz="3600" b="1" dirty="0" smtClean="0">
                <a:solidFill>
                  <a:srgbClr val="FFFFFF"/>
                </a:solidFill>
                <a:latin typeface="Times New Roman" pitchFamily="18" charset="0"/>
                <a:cs typeface="Times New Roman" pitchFamily="18" charset="0"/>
              </a:rPr>
              <a:t>p</a:t>
            </a:r>
            <a:endParaRPr lang="en-US" sz="3600" i="1" baseline="-25000" dirty="0" smtClean="0">
              <a:solidFill>
                <a:srgbClr val="FFFFFF"/>
              </a:solidFill>
              <a:latin typeface="Times New Roman" pitchFamily="18" charset="0"/>
              <a:cs typeface="Times New Roman" pitchFamily="18" charset="0"/>
            </a:endParaRPr>
          </a:p>
        </p:txBody>
      </p:sp>
      <p:sp>
        <p:nvSpPr>
          <p:cNvPr id="12" name="TextBox 11"/>
          <p:cNvSpPr txBox="1"/>
          <p:nvPr/>
        </p:nvSpPr>
        <p:spPr>
          <a:xfrm>
            <a:off x="2454771" y="3505200"/>
            <a:ext cx="232062" cy="508570"/>
          </a:xfrm>
          <a:prstGeom prst="rect">
            <a:avLst/>
          </a:prstGeom>
          <a:noFill/>
        </p:spPr>
        <p:txBody>
          <a:bodyPr wrap="square" rtlCol="0">
            <a:spAutoFit/>
          </a:bodyPr>
          <a:lstStyle/>
          <a:p>
            <a:pPr eaLnBrk="0" fontAlgn="base" hangingPunct="0">
              <a:spcBef>
                <a:spcPct val="0"/>
              </a:spcBef>
              <a:spcAft>
                <a:spcPct val="0"/>
              </a:spcAft>
            </a:pPr>
            <a:r>
              <a:rPr lang="en-US" sz="3600" b="1" dirty="0" smtClean="0">
                <a:solidFill>
                  <a:srgbClr val="FFFFFF"/>
                </a:solidFill>
                <a:latin typeface="Times New Roman" pitchFamily="18" charset="0"/>
                <a:cs typeface="Times New Roman" pitchFamily="18" charset="0"/>
              </a:rPr>
              <a:t>l</a:t>
            </a:r>
          </a:p>
        </p:txBody>
      </p:sp>
      <p:sp>
        <p:nvSpPr>
          <p:cNvPr id="18" name="Freeform 17"/>
          <p:cNvSpPr/>
          <p:nvPr/>
        </p:nvSpPr>
        <p:spPr>
          <a:xfrm>
            <a:off x="777918" y="4676552"/>
            <a:ext cx="1586884" cy="208660"/>
          </a:xfrm>
          <a:custGeom>
            <a:avLst/>
            <a:gdLst>
              <a:gd name="connsiteX0" fmla="*/ 0 w 2473452"/>
              <a:gd name="connsiteY0" fmla="*/ 329184 h 329184"/>
              <a:gd name="connsiteX1" fmla="*/ 987552 w 2473452"/>
              <a:gd name="connsiteY1" fmla="*/ 9144 h 329184"/>
              <a:gd name="connsiteX2" fmla="*/ 1929384 w 2473452"/>
              <a:gd name="connsiteY2" fmla="*/ 274320 h 329184"/>
              <a:gd name="connsiteX3" fmla="*/ 2395728 w 2473452"/>
              <a:gd name="connsiteY3" fmla="*/ 201168 h 329184"/>
              <a:gd name="connsiteX4" fmla="*/ 2395728 w 2473452"/>
              <a:gd name="connsiteY4" fmla="*/ 173736 h 329184"/>
              <a:gd name="connsiteX0" fmla="*/ 0 w 2395728"/>
              <a:gd name="connsiteY0" fmla="*/ 329184 h 329184"/>
              <a:gd name="connsiteX1" fmla="*/ 987552 w 2395728"/>
              <a:gd name="connsiteY1" fmla="*/ 9144 h 329184"/>
              <a:gd name="connsiteX2" fmla="*/ 1929384 w 2395728"/>
              <a:gd name="connsiteY2" fmla="*/ 274320 h 329184"/>
              <a:gd name="connsiteX3" fmla="*/ 2395728 w 2395728"/>
              <a:gd name="connsiteY3" fmla="*/ 201168 h 329184"/>
            </a:gdLst>
            <a:ahLst/>
            <a:cxnLst>
              <a:cxn ang="0">
                <a:pos x="connsiteX0" y="connsiteY0"/>
              </a:cxn>
              <a:cxn ang="0">
                <a:pos x="connsiteX1" y="connsiteY1"/>
              </a:cxn>
              <a:cxn ang="0">
                <a:pos x="connsiteX2" y="connsiteY2"/>
              </a:cxn>
              <a:cxn ang="0">
                <a:pos x="connsiteX3" y="connsiteY3"/>
              </a:cxn>
            </a:cxnLst>
            <a:rect l="l" t="t" r="r" b="b"/>
            <a:pathLst>
              <a:path w="2395728" h="329184">
                <a:moveTo>
                  <a:pt x="0" y="329184"/>
                </a:moveTo>
                <a:cubicBezTo>
                  <a:pt x="332994" y="173736"/>
                  <a:pt x="665988" y="18288"/>
                  <a:pt x="987552" y="9144"/>
                </a:cubicBezTo>
                <a:cubicBezTo>
                  <a:pt x="1309116" y="0"/>
                  <a:pt x="1694688" y="242316"/>
                  <a:pt x="1929384" y="274320"/>
                </a:cubicBezTo>
                <a:cubicBezTo>
                  <a:pt x="2164080" y="306324"/>
                  <a:pt x="2318004" y="217932"/>
                  <a:pt x="2395728" y="201168"/>
                </a:cubicBezTo>
              </a:path>
            </a:pathLst>
          </a:custGeom>
          <a:ln w="571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23" name="Oval 22"/>
          <p:cNvSpPr/>
          <p:nvPr/>
        </p:nvSpPr>
        <p:spPr>
          <a:xfrm>
            <a:off x="4386757" y="2261100"/>
            <a:ext cx="34810" cy="333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grpSp>
        <p:nvGrpSpPr>
          <p:cNvPr id="2" name="Skupina 36"/>
          <p:cNvGrpSpPr/>
          <p:nvPr/>
        </p:nvGrpSpPr>
        <p:grpSpPr>
          <a:xfrm>
            <a:off x="838200" y="1437153"/>
            <a:ext cx="4337401" cy="1617862"/>
            <a:chOff x="896383" y="1437153"/>
            <a:chExt cx="4337401" cy="1617862"/>
          </a:xfrm>
        </p:grpSpPr>
        <p:sp>
          <p:nvSpPr>
            <p:cNvPr id="9" name="Oval 8"/>
            <p:cNvSpPr/>
            <p:nvPr/>
          </p:nvSpPr>
          <p:spPr>
            <a:xfrm>
              <a:off x="3609351" y="1500497"/>
              <a:ext cx="1624433" cy="1554518"/>
            </a:xfrm>
            <a:prstGeom prst="ellipse">
              <a:avLst/>
            </a:prstGeom>
            <a:solidFill>
              <a:schemeClr val="accent1">
                <a:lumMod val="60000"/>
                <a:lumOff val="40000"/>
                <a:alpha val="10000"/>
              </a:schemeClr>
            </a:solid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cxnSp>
          <p:nvCxnSpPr>
            <p:cNvPr id="26" name="Straight Connector 25"/>
            <p:cNvCxnSpPr/>
            <p:nvPr/>
          </p:nvCxnSpPr>
          <p:spPr bwMode="auto">
            <a:xfrm flipV="1">
              <a:off x="3614638" y="2265979"/>
              <a:ext cx="728762" cy="210186"/>
            </a:xfrm>
            <a:prstGeom prst="line">
              <a:avLst/>
            </a:prstGeom>
            <a:solidFill>
              <a:schemeClr val="accent1"/>
            </a:solidFill>
            <a:ln w="19050" cap="flat" cmpd="sng" algn="ctr">
              <a:solidFill>
                <a:srgbClr val="FFFF00"/>
              </a:solidFill>
              <a:prstDash val="sysDash"/>
              <a:round/>
              <a:headEnd type="arrow" w="med" len="med"/>
              <a:tailEnd type="arrow" w="med" len="med"/>
            </a:ln>
            <a:effectLst/>
          </p:spPr>
        </p:cxnSp>
        <p:sp>
          <p:nvSpPr>
            <p:cNvPr id="27" name="TextBox 26"/>
            <p:cNvSpPr txBox="1"/>
            <p:nvPr/>
          </p:nvSpPr>
          <p:spPr>
            <a:xfrm>
              <a:off x="896383" y="1437153"/>
              <a:ext cx="2207900" cy="400110"/>
            </a:xfrm>
            <a:prstGeom prst="rect">
              <a:avLst/>
            </a:prstGeom>
            <a:noFill/>
          </p:spPr>
          <p:txBody>
            <a:bodyPr wrap="square" rtlCol="0">
              <a:spAutoFit/>
            </a:bodyPr>
            <a:lstStyle/>
            <a:p>
              <a:pPr algn="ctr" eaLnBrk="0" fontAlgn="base" hangingPunct="0">
                <a:spcBef>
                  <a:spcPct val="0"/>
                </a:spcBef>
                <a:spcAft>
                  <a:spcPct val="0"/>
                </a:spcAft>
              </a:pPr>
              <a:r>
                <a:rPr lang="en-US" sz="2000" dirty="0" smtClean="0">
                  <a:solidFill>
                    <a:srgbClr val="FFFFFF"/>
                  </a:solidFill>
                </a:rPr>
                <a:t>Non-zero radius (r)</a:t>
              </a:r>
              <a:endParaRPr lang="en-US" sz="2000" dirty="0">
                <a:solidFill>
                  <a:srgbClr val="FFFFFF"/>
                </a:solidFill>
              </a:endParaRPr>
            </a:p>
          </p:txBody>
        </p:sp>
        <p:cxnSp>
          <p:nvCxnSpPr>
            <p:cNvPr id="30" name="Straight Arrow Connector 29"/>
            <p:cNvCxnSpPr/>
            <p:nvPr/>
          </p:nvCxnSpPr>
          <p:spPr bwMode="auto">
            <a:xfrm>
              <a:off x="2909468" y="1631968"/>
              <a:ext cx="1039011" cy="6493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31" name="AutoShape 12"/>
          <p:cNvSpPr>
            <a:spLocks noChangeAspect="1" noChangeArrowheads="1"/>
          </p:cNvSpPr>
          <p:nvPr/>
        </p:nvSpPr>
        <p:spPr bwMode="auto">
          <a:xfrm>
            <a:off x="4193568" y="2042379"/>
            <a:ext cx="403494" cy="403494"/>
          </a:xfrm>
          <a:prstGeom prst="sun">
            <a:avLst>
              <a:gd name="adj" fmla="val 33014"/>
            </a:avLst>
          </a:prstGeom>
          <a:solidFill>
            <a:srgbClr val="FFD72D"/>
          </a:solidFill>
          <a:ln w="9525">
            <a:solidFill>
              <a:schemeClr val="tx1"/>
            </a:solidFill>
            <a:miter lim="800000"/>
            <a:headEnd/>
            <a:tailEnd/>
          </a:ln>
          <a:effectLst/>
        </p:spPr>
        <p:txBody>
          <a:bodyPr wrap="none" anchor="ctr"/>
          <a:lstStyle/>
          <a:p>
            <a:endParaRPr lang="en-US"/>
          </a:p>
        </p:txBody>
      </p:sp>
      <p:cxnSp>
        <p:nvCxnSpPr>
          <p:cNvPr id="33" name="Straight Arrow Connector 5"/>
          <p:cNvCxnSpPr/>
          <p:nvPr/>
        </p:nvCxnSpPr>
        <p:spPr>
          <a:xfrm flipV="1">
            <a:off x="1435476" y="3862613"/>
            <a:ext cx="1004979" cy="8179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Skupina 38"/>
          <p:cNvGrpSpPr/>
          <p:nvPr/>
        </p:nvGrpSpPr>
        <p:grpSpPr>
          <a:xfrm>
            <a:off x="506753" y="1066800"/>
            <a:ext cx="5665447" cy="3615548"/>
            <a:chOff x="506753" y="1066800"/>
            <a:chExt cx="5665447" cy="3615548"/>
          </a:xfrm>
        </p:grpSpPr>
        <p:cxnSp>
          <p:nvCxnSpPr>
            <p:cNvPr id="6" name="Straight Arrow Connector 5"/>
            <p:cNvCxnSpPr>
              <a:stCxn id="7" idx="7"/>
            </p:cNvCxnSpPr>
            <p:nvPr/>
          </p:nvCxnSpPr>
          <p:spPr>
            <a:xfrm rot="5400000" flipH="1" flipV="1">
              <a:off x="1637158" y="3795305"/>
              <a:ext cx="673599" cy="10685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8" idx="1"/>
            </p:cNvCxnSpPr>
            <p:nvPr/>
          </p:nvCxnSpPr>
          <p:spPr>
            <a:xfrm flipV="1">
              <a:off x="1432053" y="1066800"/>
              <a:ext cx="2835147" cy="36155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p:cNvCxnSpPr>
            <p:nvPr/>
          </p:nvCxnSpPr>
          <p:spPr>
            <a:xfrm flipV="1">
              <a:off x="1432054" y="2282213"/>
              <a:ext cx="4740146" cy="24001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429000" y="3505200"/>
              <a:ext cx="656155" cy="508570"/>
            </a:xfrm>
            <a:prstGeom prst="rect">
              <a:avLst/>
            </a:prstGeom>
            <a:noFill/>
          </p:spPr>
          <p:txBody>
            <a:bodyPr wrap="square" rtlCol="0">
              <a:spAutoFit/>
            </a:bodyPr>
            <a:lstStyle/>
            <a:p>
              <a:pPr eaLnBrk="0" fontAlgn="base" hangingPunct="0">
                <a:spcBef>
                  <a:spcPct val="0"/>
                </a:spcBef>
                <a:spcAft>
                  <a:spcPct val="0"/>
                </a:spcAft>
              </a:pPr>
              <a:r>
                <a:rPr lang="el-GR" sz="3600" dirty="0" smtClean="0">
                  <a:solidFill>
                    <a:srgbClr val="FFFFFF"/>
                  </a:solidFill>
                  <a:latin typeface="Times New Roman" pitchFamily="18" charset="0"/>
                  <a:cs typeface="Times New Roman" pitchFamily="18" charset="0"/>
                </a:rPr>
                <a:t>Ω</a:t>
              </a:r>
              <a:endParaRPr lang="en-US" sz="3600" i="1" baseline="-25000" dirty="0" smtClean="0">
                <a:solidFill>
                  <a:srgbClr val="FFFFFF"/>
                </a:solidFill>
                <a:latin typeface="Times New Roman" pitchFamily="18" charset="0"/>
                <a:cs typeface="Times New Roman" pitchFamily="18" charset="0"/>
              </a:endParaRPr>
            </a:p>
          </p:txBody>
        </p:sp>
        <p:sp>
          <p:nvSpPr>
            <p:cNvPr id="28" name="TextBox 27"/>
            <p:cNvSpPr txBox="1"/>
            <p:nvPr/>
          </p:nvSpPr>
          <p:spPr>
            <a:xfrm>
              <a:off x="506753" y="2216412"/>
              <a:ext cx="2142961" cy="613753"/>
            </a:xfrm>
            <a:prstGeom prst="rect">
              <a:avLst/>
            </a:prstGeom>
            <a:noFill/>
          </p:spPr>
          <p:txBody>
            <a:bodyPr wrap="square" rtlCol="0">
              <a:spAutoFit/>
            </a:bodyPr>
            <a:lstStyle/>
            <a:p>
              <a:pPr algn="ctr" eaLnBrk="0" fontAlgn="base" hangingPunct="0">
                <a:spcBef>
                  <a:spcPct val="0"/>
                </a:spcBef>
                <a:spcAft>
                  <a:spcPct val="0"/>
                </a:spcAft>
              </a:pPr>
              <a:r>
                <a:rPr lang="en-US" sz="2000" dirty="0" smtClean="0">
                  <a:solidFill>
                    <a:srgbClr val="FFFFFF"/>
                  </a:solidFill>
                </a:rPr>
                <a:t>Integration over</a:t>
              </a:r>
            </a:p>
            <a:p>
              <a:pPr algn="ctr" eaLnBrk="0" fontAlgn="base" hangingPunct="0">
                <a:spcBef>
                  <a:spcPct val="0"/>
                </a:spcBef>
                <a:spcAft>
                  <a:spcPct val="0"/>
                </a:spcAft>
              </a:pPr>
              <a:r>
                <a:rPr lang="en-US" sz="2000" dirty="0" smtClean="0">
                  <a:solidFill>
                    <a:srgbClr val="FFFFFF"/>
                  </a:solidFill>
                </a:rPr>
                <a:t>non-zero solid angle</a:t>
              </a:r>
              <a:endParaRPr lang="en-US" sz="2000" dirty="0">
                <a:solidFill>
                  <a:srgbClr val="FFFFFF"/>
                </a:solidFill>
              </a:endParaRPr>
            </a:p>
          </p:txBody>
        </p:sp>
        <p:cxnSp>
          <p:nvCxnSpPr>
            <p:cNvPr id="32" name="Straight Arrow Connector 31"/>
            <p:cNvCxnSpPr/>
            <p:nvPr/>
          </p:nvCxnSpPr>
          <p:spPr bwMode="auto">
            <a:xfrm rot="16200000" flipH="1">
              <a:off x="2584777" y="2800855"/>
              <a:ext cx="454568" cy="4545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5"/>
            <p:cNvCxnSpPr/>
            <p:nvPr/>
          </p:nvCxnSpPr>
          <p:spPr>
            <a:xfrm flipV="1">
              <a:off x="1435476" y="3781177"/>
              <a:ext cx="899380" cy="8993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37889" name="Picture 1"/>
          <p:cNvPicPr>
            <a:picLocks noChangeAspect="1" noChangeArrowheads="1"/>
          </p:cNvPicPr>
          <p:nvPr/>
        </p:nvPicPr>
        <p:blipFill>
          <a:blip r:embed="rId3" cstate="print"/>
          <a:srcRect/>
          <a:stretch>
            <a:fillRect/>
          </a:stretch>
        </p:blipFill>
        <p:spPr bwMode="auto">
          <a:xfrm>
            <a:off x="781050" y="5363189"/>
            <a:ext cx="8286750" cy="1113811"/>
          </a:xfrm>
          <a:prstGeom prst="rect">
            <a:avLst/>
          </a:prstGeom>
          <a:noFill/>
          <a:ln w="9525">
            <a:noFill/>
            <a:miter lim="800000"/>
            <a:headEnd/>
            <a:tailEnd/>
          </a:ln>
          <a:effectLst/>
        </p:spPr>
      </p:pic>
      <p:sp>
        <p:nvSpPr>
          <p:cNvPr id="36" name="Obdélník 35"/>
          <p:cNvSpPr/>
          <p:nvPr/>
        </p:nvSpPr>
        <p:spPr bwMode="auto">
          <a:xfrm>
            <a:off x="685800" y="5334000"/>
            <a:ext cx="990600" cy="114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37" name="Obdélník 36"/>
          <p:cNvSpPr/>
          <p:nvPr/>
        </p:nvSpPr>
        <p:spPr bwMode="auto">
          <a:xfrm>
            <a:off x="2209800" y="5334000"/>
            <a:ext cx="2362200" cy="114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38" name="Obdélník 37"/>
          <p:cNvSpPr/>
          <p:nvPr/>
        </p:nvSpPr>
        <p:spPr bwMode="auto">
          <a:xfrm>
            <a:off x="4648200" y="5334000"/>
            <a:ext cx="1143000" cy="114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39" name="Obdélník 38"/>
          <p:cNvSpPr/>
          <p:nvPr/>
        </p:nvSpPr>
        <p:spPr bwMode="auto">
          <a:xfrm>
            <a:off x="5867400" y="5334000"/>
            <a:ext cx="2743200" cy="114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44" name="Rounded Rectangle 20"/>
          <p:cNvSpPr/>
          <p:nvPr/>
        </p:nvSpPr>
        <p:spPr bwMode="auto">
          <a:xfrm>
            <a:off x="2209800" y="5562600"/>
            <a:ext cx="2362200" cy="685800"/>
          </a:xfrm>
          <a:prstGeom prst="round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FFFFFF"/>
              </a:solidFill>
              <a:latin typeface="Arial" charset="0"/>
            </a:endParaRPr>
          </a:p>
        </p:txBody>
      </p:sp>
      <p:cxnSp>
        <p:nvCxnSpPr>
          <p:cNvPr id="45" name="Straight Arrow Connector 26"/>
          <p:cNvCxnSpPr/>
          <p:nvPr/>
        </p:nvCxnSpPr>
        <p:spPr bwMode="auto">
          <a:xfrm rot="10800000">
            <a:off x="1752600" y="4876800"/>
            <a:ext cx="1447802"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8" name="Rounded Rectangle 20"/>
          <p:cNvSpPr/>
          <p:nvPr/>
        </p:nvSpPr>
        <p:spPr bwMode="auto">
          <a:xfrm>
            <a:off x="4648200" y="5562600"/>
            <a:ext cx="1143000" cy="685800"/>
          </a:xfrm>
          <a:prstGeom prst="round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FFFFFF"/>
              </a:solidFill>
              <a:latin typeface="Arial" charset="0"/>
            </a:endParaRPr>
          </a:p>
        </p:txBody>
      </p:sp>
      <p:cxnSp>
        <p:nvCxnSpPr>
          <p:cNvPr id="49" name="Straight Arrow Connector 26"/>
          <p:cNvCxnSpPr/>
          <p:nvPr/>
        </p:nvCxnSpPr>
        <p:spPr bwMode="auto">
          <a:xfrm rot="16200000" flipV="1">
            <a:off x="3886201" y="4114799"/>
            <a:ext cx="2438400" cy="3048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Rounded Rectangle 20"/>
          <p:cNvSpPr/>
          <p:nvPr/>
        </p:nvSpPr>
        <p:spPr bwMode="auto">
          <a:xfrm>
            <a:off x="5867400" y="5562600"/>
            <a:ext cx="2743200" cy="685800"/>
          </a:xfrm>
          <a:prstGeom prst="round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FFFFFF"/>
              </a:solidFill>
              <a:latin typeface="Arial" charset="0"/>
            </a:endParaRPr>
          </a:p>
        </p:txBody>
      </p:sp>
      <p:cxnSp>
        <p:nvCxnSpPr>
          <p:cNvPr id="52" name="Straight Arrow Connector 26"/>
          <p:cNvCxnSpPr/>
          <p:nvPr/>
        </p:nvCxnSpPr>
        <p:spPr bwMode="auto">
          <a:xfrm rot="16200000" flipV="1">
            <a:off x="4800601" y="3047999"/>
            <a:ext cx="2895600" cy="19812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4" name="Straight Arrow Connector 29"/>
          <p:cNvCxnSpPr/>
          <p:nvPr/>
        </p:nvCxnSpPr>
        <p:spPr bwMode="auto">
          <a:xfrm flipV="1">
            <a:off x="1482726" y="2438400"/>
            <a:ext cx="3470276" cy="22112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TextBox 9"/>
          <p:cNvSpPr txBox="1"/>
          <p:nvPr/>
        </p:nvSpPr>
        <p:spPr>
          <a:xfrm>
            <a:off x="4701744" y="2261286"/>
            <a:ext cx="232062" cy="646331"/>
          </a:xfrm>
          <a:prstGeom prst="rect">
            <a:avLst/>
          </a:prstGeom>
          <a:noFill/>
        </p:spPr>
        <p:txBody>
          <a:bodyPr wrap="square" rtlCol="0">
            <a:spAutoFit/>
          </a:bodyPr>
          <a:lstStyle/>
          <a:p>
            <a:pPr eaLnBrk="0" fontAlgn="base" hangingPunct="0">
              <a:spcBef>
                <a:spcPct val="0"/>
              </a:spcBef>
              <a:spcAft>
                <a:spcPct val="0"/>
              </a:spcAft>
            </a:pPr>
            <a:r>
              <a:rPr lang="en-US" sz="3600" b="1" dirty="0" smtClean="0">
                <a:solidFill>
                  <a:srgbClr val="FFFFFF"/>
                </a:solidFill>
                <a:latin typeface="Times New Roman" pitchFamily="18" charset="0"/>
                <a:cs typeface="Times New Roman" pitchFamily="18" charset="0"/>
              </a:rPr>
              <a:t>y</a:t>
            </a:r>
          </a:p>
        </p:txBody>
      </p:sp>
      <p:sp>
        <p:nvSpPr>
          <p:cNvPr id="57" name="Oval 22"/>
          <p:cNvSpPr/>
          <p:nvPr/>
        </p:nvSpPr>
        <p:spPr>
          <a:xfrm>
            <a:off x="4932172" y="2418468"/>
            <a:ext cx="20828" cy="1993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par>
                                <p:cTn id="25" presetID="10"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par>
                                <p:cTn id="28" presetID="10" presetClass="exit" presetSubtype="0" fill="hold" grpId="0" nodeType="withEffect">
                                  <p:stCondLst>
                                    <p:cond delay="0"/>
                                  </p:stCondLst>
                                  <p:childTnLst>
                                    <p:animEffect transition="out" filter="fade">
                                      <p:cBhvr>
                                        <p:cTn id="29" dur="500"/>
                                        <p:tgtEl>
                                          <p:spTgt spid="38"/>
                                        </p:tgtEl>
                                      </p:cBhvr>
                                    </p:animEffect>
                                    <p:set>
                                      <p:cBhvr>
                                        <p:cTn id="30" dur="1" fill="hold">
                                          <p:stCondLst>
                                            <p:cond delay="499"/>
                                          </p:stCondLst>
                                        </p:cTn>
                                        <p:tgtEl>
                                          <p:spTgt spid="38"/>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par>
                                <p:cTn id="37" presetID="10"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39"/>
                                        </p:tgtEl>
                                      </p:cBhvr>
                                    </p:animEffect>
                                    <p:set>
                                      <p:cBhvr>
                                        <p:cTn id="44" dur="1" fill="hold">
                                          <p:stCondLst>
                                            <p:cond delay="499"/>
                                          </p:stCondLst>
                                        </p:cTn>
                                        <p:tgtEl>
                                          <p:spTgt spid="39"/>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par>
                                <p:cTn id="48" presetID="10" presetClass="entr" presetSubtype="0" fill="hold"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6"/>
                                        </p:tgtEl>
                                      </p:cBhvr>
                                    </p:animEffect>
                                    <p:set>
                                      <p:cBhvr>
                                        <p:cTn id="55"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4" grpId="0" animBg="1"/>
      <p:bldP spid="44" grpId="1" animBg="1"/>
      <p:bldP spid="48" grpId="0" animBg="1"/>
      <p:bldP spid="51" grpId="0" animBg="1"/>
      <p:bldP spid="56" grpId="0"/>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28"/>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27</a:t>
            </a:fld>
            <a:endParaRPr lang="en-US" dirty="0">
              <a:solidFill>
                <a:srgbClr val="FFFFFF"/>
              </a:solidFill>
            </a:endParaRPr>
          </a:p>
        </p:txBody>
      </p:sp>
      <p:sp>
        <p:nvSpPr>
          <p:cNvPr id="34" name="Title 3"/>
          <p:cNvSpPr>
            <a:spLocks noGrp="1"/>
          </p:cNvSpPr>
          <p:nvPr>
            <p:ph type="title"/>
          </p:nvPr>
        </p:nvSpPr>
        <p:spPr>
          <a:xfrm>
            <a:off x="514350" y="85725"/>
            <a:ext cx="8142288" cy="857250"/>
          </a:xfrm>
        </p:spPr>
        <p:txBody>
          <a:bodyPr/>
          <a:lstStyle/>
          <a:p>
            <a:r>
              <a:rPr lang="en-US" dirty="0" smtClean="0"/>
              <a:t>Light Contribution</a:t>
            </a:r>
            <a:endParaRPr lang="en-US" dirty="0"/>
          </a:p>
        </p:txBody>
      </p:sp>
      <p:sp>
        <p:nvSpPr>
          <p:cNvPr id="22" name="Freeform 21"/>
          <p:cNvSpPr/>
          <p:nvPr/>
        </p:nvSpPr>
        <p:spPr>
          <a:xfrm rot="13340891">
            <a:off x="3616992" y="1705920"/>
            <a:ext cx="2394567" cy="870438"/>
          </a:xfrm>
          <a:custGeom>
            <a:avLst/>
            <a:gdLst>
              <a:gd name="connsiteX0" fmla="*/ 0 w 2473452"/>
              <a:gd name="connsiteY0" fmla="*/ 329184 h 329184"/>
              <a:gd name="connsiteX1" fmla="*/ 987552 w 2473452"/>
              <a:gd name="connsiteY1" fmla="*/ 9144 h 329184"/>
              <a:gd name="connsiteX2" fmla="*/ 1929384 w 2473452"/>
              <a:gd name="connsiteY2" fmla="*/ 274320 h 329184"/>
              <a:gd name="connsiteX3" fmla="*/ 2395728 w 2473452"/>
              <a:gd name="connsiteY3" fmla="*/ 201168 h 329184"/>
              <a:gd name="connsiteX4" fmla="*/ 2395728 w 2473452"/>
              <a:gd name="connsiteY4" fmla="*/ 173736 h 329184"/>
              <a:gd name="connsiteX0" fmla="*/ 0 w 2395728"/>
              <a:gd name="connsiteY0" fmla="*/ 329184 h 329184"/>
              <a:gd name="connsiteX1" fmla="*/ 987552 w 2395728"/>
              <a:gd name="connsiteY1" fmla="*/ 9144 h 329184"/>
              <a:gd name="connsiteX2" fmla="*/ 1929384 w 2395728"/>
              <a:gd name="connsiteY2" fmla="*/ 274320 h 329184"/>
              <a:gd name="connsiteX3" fmla="*/ 2395728 w 2395728"/>
              <a:gd name="connsiteY3" fmla="*/ 201168 h 329184"/>
              <a:gd name="connsiteX0" fmla="*/ 0 w 2760553"/>
              <a:gd name="connsiteY0" fmla="*/ 588858 h 588858"/>
              <a:gd name="connsiteX1" fmla="*/ 1352377 w 2760553"/>
              <a:gd name="connsiteY1" fmla="*/ 46240 h 588858"/>
              <a:gd name="connsiteX2" fmla="*/ 2294209 w 2760553"/>
              <a:gd name="connsiteY2" fmla="*/ 311416 h 588858"/>
              <a:gd name="connsiteX3" fmla="*/ 2760553 w 2760553"/>
              <a:gd name="connsiteY3" fmla="*/ 238264 h 588858"/>
              <a:gd name="connsiteX0" fmla="*/ 0 w 2936299"/>
              <a:gd name="connsiteY0" fmla="*/ 588858 h 588858"/>
              <a:gd name="connsiteX1" fmla="*/ 1352377 w 2936299"/>
              <a:gd name="connsiteY1" fmla="*/ 46240 h 588858"/>
              <a:gd name="connsiteX2" fmla="*/ 2294209 w 2936299"/>
              <a:gd name="connsiteY2" fmla="*/ 311416 h 588858"/>
              <a:gd name="connsiteX3" fmla="*/ 2936299 w 2936299"/>
              <a:gd name="connsiteY3" fmla="*/ 8229 h 588858"/>
              <a:gd name="connsiteX0" fmla="*/ 0 w 3113842"/>
              <a:gd name="connsiteY0" fmla="*/ 883371 h 883371"/>
              <a:gd name="connsiteX1" fmla="*/ 1529920 w 3113842"/>
              <a:gd name="connsiteY1" fmla="*/ 88314 h 883371"/>
              <a:gd name="connsiteX2" fmla="*/ 2471752 w 3113842"/>
              <a:gd name="connsiteY2" fmla="*/ 353490 h 883371"/>
              <a:gd name="connsiteX3" fmla="*/ 3113842 w 3113842"/>
              <a:gd name="connsiteY3" fmla="*/ 50303 h 883371"/>
              <a:gd name="connsiteX0" fmla="*/ 663836 w 3777678"/>
              <a:gd name="connsiteY0" fmla="*/ 925973 h 1314104"/>
              <a:gd name="connsiteX1" fmla="*/ 254986 w 3777678"/>
              <a:gd name="connsiteY1" fmla="*/ 1181594 h 1314104"/>
              <a:gd name="connsiteX2" fmla="*/ 2193756 w 3777678"/>
              <a:gd name="connsiteY2" fmla="*/ 130916 h 1314104"/>
              <a:gd name="connsiteX3" fmla="*/ 3135588 w 3777678"/>
              <a:gd name="connsiteY3" fmla="*/ 396092 h 1314104"/>
              <a:gd name="connsiteX4" fmla="*/ 3777678 w 3777678"/>
              <a:gd name="connsiteY4" fmla="*/ 92905 h 1314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7678" h="1314104">
                <a:moveTo>
                  <a:pt x="663836" y="925973"/>
                </a:moveTo>
                <a:cubicBezTo>
                  <a:pt x="665247" y="925276"/>
                  <a:pt x="-1" y="1314104"/>
                  <a:pt x="254986" y="1181594"/>
                </a:cubicBezTo>
                <a:cubicBezTo>
                  <a:pt x="509973" y="1049085"/>
                  <a:pt x="1713656" y="261833"/>
                  <a:pt x="2193756" y="130916"/>
                </a:cubicBezTo>
                <a:cubicBezTo>
                  <a:pt x="2673856" y="-1"/>
                  <a:pt x="2871601" y="402427"/>
                  <a:pt x="3135588" y="396092"/>
                </a:cubicBezTo>
                <a:cubicBezTo>
                  <a:pt x="3399575" y="389757"/>
                  <a:pt x="3699954" y="109669"/>
                  <a:pt x="3777678" y="92905"/>
                </a:cubicBezTo>
              </a:path>
            </a:pathLst>
          </a:custGeom>
          <a:ln w="5715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7" name="Oval 6"/>
          <p:cNvSpPr/>
          <p:nvPr/>
        </p:nvSpPr>
        <p:spPr>
          <a:xfrm>
            <a:off x="1409985" y="4661486"/>
            <a:ext cx="34810" cy="333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10" name="TextBox 9"/>
          <p:cNvSpPr txBox="1"/>
          <p:nvPr/>
        </p:nvSpPr>
        <p:spPr>
          <a:xfrm>
            <a:off x="1315559" y="4680555"/>
            <a:ext cx="232062" cy="508570"/>
          </a:xfrm>
          <a:prstGeom prst="rect">
            <a:avLst/>
          </a:prstGeom>
          <a:noFill/>
        </p:spPr>
        <p:txBody>
          <a:bodyPr wrap="square" rtlCol="0">
            <a:spAutoFit/>
          </a:bodyPr>
          <a:lstStyle/>
          <a:p>
            <a:pPr eaLnBrk="0" fontAlgn="base" hangingPunct="0">
              <a:spcBef>
                <a:spcPct val="0"/>
              </a:spcBef>
              <a:spcAft>
                <a:spcPct val="0"/>
              </a:spcAft>
            </a:pPr>
            <a:r>
              <a:rPr lang="en-US" sz="3600" b="1" dirty="0" smtClean="0">
                <a:solidFill>
                  <a:srgbClr val="FFFFFF"/>
                </a:solidFill>
                <a:latin typeface="Times New Roman" pitchFamily="18" charset="0"/>
                <a:cs typeface="Times New Roman" pitchFamily="18" charset="0"/>
              </a:rPr>
              <a:t>x</a:t>
            </a:r>
          </a:p>
        </p:txBody>
      </p:sp>
      <p:sp>
        <p:nvSpPr>
          <p:cNvPr id="11" name="TextBox 10"/>
          <p:cNvSpPr txBox="1"/>
          <p:nvPr/>
        </p:nvSpPr>
        <p:spPr>
          <a:xfrm>
            <a:off x="4038600" y="2158430"/>
            <a:ext cx="420238" cy="508570"/>
          </a:xfrm>
          <a:prstGeom prst="rect">
            <a:avLst/>
          </a:prstGeom>
          <a:noFill/>
        </p:spPr>
        <p:txBody>
          <a:bodyPr wrap="square" rtlCol="0">
            <a:spAutoFit/>
          </a:bodyPr>
          <a:lstStyle/>
          <a:p>
            <a:pPr eaLnBrk="0" fontAlgn="base" hangingPunct="0">
              <a:spcBef>
                <a:spcPct val="0"/>
              </a:spcBef>
              <a:spcAft>
                <a:spcPct val="0"/>
              </a:spcAft>
            </a:pPr>
            <a:r>
              <a:rPr lang="en-US" sz="3600" b="1" dirty="0" smtClean="0">
                <a:solidFill>
                  <a:srgbClr val="FFFFFF"/>
                </a:solidFill>
                <a:latin typeface="Times New Roman" pitchFamily="18" charset="0"/>
                <a:cs typeface="Times New Roman" pitchFamily="18" charset="0"/>
              </a:rPr>
              <a:t>p</a:t>
            </a:r>
            <a:endParaRPr lang="en-US" sz="3600" i="1" baseline="-25000" dirty="0" smtClean="0">
              <a:solidFill>
                <a:srgbClr val="FFFFFF"/>
              </a:solidFill>
              <a:latin typeface="Times New Roman" pitchFamily="18" charset="0"/>
              <a:cs typeface="Times New Roman" pitchFamily="18" charset="0"/>
            </a:endParaRPr>
          </a:p>
        </p:txBody>
      </p:sp>
      <p:sp>
        <p:nvSpPr>
          <p:cNvPr id="12" name="TextBox 11"/>
          <p:cNvSpPr txBox="1"/>
          <p:nvPr/>
        </p:nvSpPr>
        <p:spPr>
          <a:xfrm>
            <a:off x="2454771" y="3505200"/>
            <a:ext cx="232062" cy="508570"/>
          </a:xfrm>
          <a:prstGeom prst="rect">
            <a:avLst/>
          </a:prstGeom>
          <a:noFill/>
        </p:spPr>
        <p:txBody>
          <a:bodyPr wrap="square" rtlCol="0">
            <a:spAutoFit/>
          </a:bodyPr>
          <a:lstStyle/>
          <a:p>
            <a:pPr eaLnBrk="0" fontAlgn="base" hangingPunct="0">
              <a:spcBef>
                <a:spcPct val="0"/>
              </a:spcBef>
              <a:spcAft>
                <a:spcPct val="0"/>
              </a:spcAft>
            </a:pPr>
            <a:r>
              <a:rPr lang="en-US" sz="3600" b="1" dirty="0" smtClean="0">
                <a:solidFill>
                  <a:srgbClr val="FFFFFF"/>
                </a:solidFill>
                <a:latin typeface="Times New Roman" pitchFamily="18" charset="0"/>
                <a:cs typeface="Times New Roman" pitchFamily="18" charset="0"/>
              </a:rPr>
              <a:t>l</a:t>
            </a:r>
          </a:p>
        </p:txBody>
      </p:sp>
      <p:sp>
        <p:nvSpPr>
          <p:cNvPr id="18" name="Freeform 17"/>
          <p:cNvSpPr/>
          <p:nvPr/>
        </p:nvSpPr>
        <p:spPr>
          <a:xfrm>
            <a:off x="777918" y="4676552"/>
            <a:ext cx="1586884" cy="208660"/>
          </a:xfrm>
          <a:custGeom>
            <a:avLst/>
            <a:gdLst>
              <a:gd name="connsiteX0" fmla="*/ 0 w 2473452"/>
              <a:gd name="connsiteY0" fmla="*/ 329184 h 329184"/>
              <a:gd name="connsiteX1" fmla="*/ 987552 w 2473452"/>
              <a:gd name="connsiteY1" fmla="*/ 9144 h 329184"/>
              <a:gd name="connsiteX2" fmla="*/ 1929384 w 2473452"/>
              <a:gd name="connsiteY2" fmla="*/ 274320 h 329184"/>
              <a:gd name="connsiteX3" fmla="*/ 2395728 w 2473452"/>
              <a:gd name="connsiteY3" fmla="*/ 201168 h 329184"/>
              <a:gd name="connsiteX4" fmla="*/ 2395728 w 2473452"/>
              <a:gd name="connsiteY4" fmla="*/ 173736 h 329184"/>
              <a:gd name="connsiteX0" fmla="*/ 0 w 2395728"/>
              <a:gd name="connsiteY0" fmla="*/ 329184 h 329184"/>
              <a:gd name="connsiteX1" fmla="*/ 987552 w 2395728"/>
              <a:gd name="connsiteY1" fmla="*/ 9144 h 329184"/>
              <a:gd name="connsiteX2" fmla="*/ 1929384 w 2395728"/>
              <a:gd name="connsiteY2" fmla="*/ 274320 h 329184"/>
              <a:gd name="connsiteX3" fmla="*/ 2395728 w 2395728"/>
              <a:gd name="connsiteY3" fmla="*/ 201168 h 329184"/>
            </a:gdLst>
            <a:ahLst/>
            <a:cxnLst>
              <a:cxn ang="0">
                <a:pos x="connsiteX0" y="connsiteY0"/>
              </a:cxn>
              <a:cxn ang="0">
                <a:pos x="connsiteX1" y="connsiteY1"/>
              </a:cxn>
              <a:cxn ang="0">
                <a:pos x="connsiteX2" y="connsiteY2"/>
              </a:cxn>
              <a:cxn ang="0">
                <a:pos x="connsiteX3" y="connsiteY3"/>
              </a:cxn>
            </a:cxnLst>
            <a:rect l="l" t="t" r="r" b="b"/>
            <a:pathLst>
              <a:path w="2395728" h="329184">
                <a:moveTo>
                  <a:pt x="0" y="329184"/>
                </a:moveTo>
                <a:cubicBezTo>
                  <a:pt x="332994" y="173736"/>
                  <a:pt x="665988" y="18288"/>
                  <a:pt x="987552" y="9144"/>
                </a:cubicBezTo>
                <a:cubicBezTo>
                  <a:pt x="1309116" y="0"/>
                  <a:pt x="1694688" y="242316"/>
                  <a:pt x="1929384" y="274320"/>
                </a:cubicBezTo>
                <a:cubicBezTo>
                  <a:pt x="2164080" y="306324"/>
                  <a:pt x="2318004" y="217932"/>
                  <a:pt x="2395728" y="201168"/>
                </a:cubicBezTo>
              </a:path>
            </a:pathLst>
          </a:custGeom>
          <a:ln w="571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23" name="Oval 22"/>
          <p:cNvSpPr/>
          <p:nvPr/>
        </p:nvSpPr>
        <p:spPr>
          <a:xfrm>
            <a:off x="4386757" y="2261100"/>
            <a:ext cx="34810" cy="333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grpSp>
        <p:nvGrpSpPr>
          <p:cNvPr id="2" name="Skupina 36"/>
          <p:cNvGrpSpPr/>
          <p:nvPr/>
        </p:nvGrpSpPr>
        <p:grpSpPr>
          <a:xfrm>
            <a:off x="838200" y="1437153"/>
            <a:ext cx="4337401" cy="1617862"/>
            <a:chOff x="896383" y="1437153"/>
            <a:chExt cx="4337401" cy="1617862"/>
          </a:xfrm>
        </p:grpSpPr>
        <p:sp>
          <p:nvSpPr>
            <p:cNvPr id="9" name="Oval 8"/>
            <p:cNvSpPr/>
            <p:nvPr/>
          </p:nvSpPr>
          <p:spPr>
            <a:xfrm>
              <a:off x="3609351" y="1500497"/>
              <a:ext cx="1624433" cy="1554518"/>
            </a:xfrm>
            <a:prstGeom prst="ellipse">
              <a:avLst/>
            </a:prstGeom>
            <a:solidFill>
              <a:schemeClr val="accent1">
                <a:lumMod val="60000"/>
                <a:lumOff val="40000"/>
                <a:alpha val="10000"/>
              </a:schemeClr>
            </a:solid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cxnSp>
          <p:nvCxnSpPr>
            <p:cNvPr id="26" name="Straight Connector 25"/>
            <p:cNvCxnSpPr/>
            <p:nvPr/>
          </p:nvCxnSpPr>
          <p:spPr bwMode="auto">
            <a:xfrm flipV="1">
              <a:off x="3614638" y="2265979"/>
              <a:ext cx="728762" cy="210186"/>
            </a:xfrm>
            <a:prstGeom prst="line">
              <a:avLst/>
            </a:prstGeom>
            <a:solidFill>
              <a:schemeClr val="accent1"/>
            </a:solidFill>
            <a:ln w="19050" cap="flat" cmpd="sng" algn="ctr">
              <a:solidFill>
                <a:srgbClr val="FFFF00"/>
              </a:solidFill>
              <a:prstDash val="sysDash"/>
              <a:round/>
              <a:headEnd type="arrow" w="med" len="med"/>
              <a:tailEnd type="arrow" w="med" len="med"/>
            </a:ln>
            <a:effectLst/>
          </p:spPr>
        </p:cxnSp>
        <p:sp>
          <p:nvSpPr>
            <p:cNvPr id="27" name="TextBox 26"/>
            <p:cNvSpPr txBox="1"/>
            <p:nvPr/>
          </p:nvSpPr>
          <p:spPr>
            <a:xfrm>
              <a:off x="896383" y="1437153"/>
              <a:ext cx="2207900" cy="400110"/>
            </a:xfrm>
            <a:prstGeom prst="rect">
              <a:avLst/>
            </a:prstGeom>
            <a:noFill/>
          </p:spPr>
          <p:txBody>
            <a:bodyPr wrap="square" rtlCol="0">
              <a:spAutoFit/>
            </a:bodyPr>
            <a:lstStyle/>
            <a:p>
              <a:pPr algn="ctr" eaLnBrk="0" fontAlgn="base" hangingPunct="0">
                <a:spcBef>
                  <a:spcPct val="0"/>
                </a:spcBef>
                <a:spcAft>
                  <a:spcPct val="0"/>
                </a:spcAft>
              </a:pPr>
              <a:r>
                <a:rPr lang="en-US" sz="2000" dirty="0" smtClean="0">
                  <a:solidFill>
                    <a:srgbClr val="FFFFFF"/>
                  </a:solidFill>
                </a:rPr>
                <a:t>Non-zero radius (r)</a:t>
              </a:r>
              <a:endParaRPr lang="en-US" sz="2000" dirty="0">
                <a:solidFill>
                  <a:srgbClr val="FFFFFF"/>
                </a:solidFill>
              </a:endParaRPr>
            </a:p>
          </p:txBody>
        </p:sp>
        <p:cxnSp>
          <p:nvCxnSpPr>
            <p:cNvPr id="30" name="Straight Arrow Connector 29"/>
            <p:cNvCxnSpPr/>
            <p:nvPr/>
          </p:nvCxnSpPr>
          <p:spPr bwMode="auto">
            <a:xfrm>
              <a:off x="2909468" y="1631968"/>
              <a:ext cx="1039011" cy="6493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31" name="AutoShape 12"/>
          <p:cNvSpPr>
            <a:spLocks noChangeAspect="1" noChangeArrowheads="1"/>
          </p:cNvSpPr>
          <p:nvPr/>
        </p:nvSpPr>
        <p:spPr bwMode="auto">
          <a:xfrm>
            <a:off x="4193568" y="2042379"/>
            <a:ext cx="403494" cy="403494"/>
          </a:xfrm>
          <a:prstGeom prst="sun">
            <a:avLst>
              <a:gd name="adj" fmla="val 33014"/>
            </a:avLst>
          </a:prstGeom>
          <a:solidFill>
            <a:srgbClr val="FFD72D"/>
          </a:solidFill>
          <a:ln w="9525">
            <a:solidFill>
              <a:schemeClr val="tx1"/>
            </a:solidFill>
            <a:miter lim="800000"/>
            <a:headEnd/>
            <a:tailEnd/>
          </a:ln>
          <a:effectLst/>
        </p:spPr>
        <p:txBody>
          <a:bodyPr wrap="none" anchor="ctr"/>
          <a:lstStyle/>
          <a:p>
            <a:endParaRPr lang="en-US"/>
          </a:p>
        </p:txBody>
      </p:sp>
      <p:cxnSp>
        <p:nvCxnSpPr>
          <p:cNvPr id="33" name="Straight Arrow Connector 5"/>
          <p:cNvCxnSpPr/>
          <p:nvPr/>
        </p:nvCxnSpPr>
        <p:spPr>
          <a:xfrm flipV="1">
            <a:off x="1435476" y="3862613"/>
            <a:ext cx="1004979" cy="8179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Skupina 38"/>
          <p:cNvGrpSpPr/>
          <p:nvPr/>
        </p:nvGrpSpPr>
        <p:grpSpPr>
          <a:xfrm>
            <a:off x="506753" y="1066800"/>
            <a:ext cx="5665447" cy="3615548"/>
            <a:chOff x="506753" y="1066800"/>
            <a:chExt cx="5665447" cy="3615548"/>
          </a:xfrm>
        </p:grpSpPr>
        <p:cxnSp>
          <p:nvCxnSpPr>
            <p:cNvPr id="6" name="Straight Arrow Connector 5"/>
            <p:cNvCxnSpPr>
              <a:stCxn id="7" idx="7"/>
            </p:cNvCxnSpPr>
            <p:nvPr/>
          </p:nvCxnSpPr>
          <p:spPr>
            <a:xfrm rot="5400000" flipH="1" flipV="1">
              <a:off x="1637158" y="3795305"/>
              <a:ext cx="673599" cy="10685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8" idx="1"/>
            </p:cNvCxnSpPr>
            <p:nvPr/>
          </p:nvCxnSpPr>
          <p:spPr>
            <a:xfrm flipV="1">
              <a:off x="1432053" y="1066800"/>
              <a:ext cx="2835147" cy="36155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p:cNvCxnSpPr>
            <p:nvPr/>
          </p:nvCxnSpPr>
          <p:spPr>
            <a:xfrm flipV="1">
              <a:off x="1432054" y="2282213"/>
              <a:ext cx="4740146" cy="24001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429000" y="3505200"/>
              <a:ext cx="656155" cy="508570"/>
            </a:xfrm>
            <a:prstGeom prst="rect">
              <a:avLst/>
            </a:prstGeom>
            <a:noFill/>
          </p:spPr>
          <p:txBody>
            <a:bodyPr wrap="square" rtlCol="0">
              <a:spAutoFit/>
            </a:bodyPr>
            <a:lstStyle/>
            <a:p>
              <a:pPr eaLnBrk="0" fontAlgn="base" hangingPunct="0">
                <a:spcBef>
                  <a:spcPct val="0"/>
                </a:spcBef>
                <a:spcAft>
                  <a:spcPct val="0"/>
                </a:spcAft>
              </a:pPr>
              <a:r>
                <a:rPr lang="el-GR" sz="3600" dirty="0" smtClean="0">
                  <a:solidFill>
                    <a:srgbClr val="FFFFFF"/>
                  </a:solidFill>
                  <a:latin typeface="Times New Roman" pitchFamily="18" charset="0"/>
                  <a:cs typeface="Times New Roman" pitchFamily="18" charset="0"/>
                </a:rPr>
                <a:t>Ω</a:t>
              </a:r>
              <a:endParaRPr lang="en-US" sz="3600" i="1" baseline="-25000" dirty="0" smtClean="0">
                <a:solidFill>
                  <a:srgbClr val="FFFFFF"/>
                </a:solidFill>
                <a:latin typeface="Times New Roman" pitchFamily="18" charset="0"/>
                <a:cs typeface="Times New Roman" pitchFamily="18" charset="0"/>
              </a:endParaRPr>
            </a:p>
          </p:txBody>
        </p:sp>
        <p:sp>
          <p:nvSpPr>
            <p:cNvPr id="28" name="TextBox 27"/>
            <p:cNvSpPr txBox="1"/>
            <p:nvPr/>
          </p:nvSpPr>
          <p:spPr>
            <a:xfrm>
              <a:off x="506753" y="2216412"/>
              <a:ext cx="2142961" cy="613753"/>
            </a:xfrm>
            <a:prstGeom prst="rect">
              <a:avLst/>
            </a:prstGeom>
            <a:noFill/>
          </p:spPr>
          <p:txBody>
            <a:bodyPr wrap="square" rtlCol="0">
              <a:spAutoFit/>
            </a:bodyPr>
            <a:lstStyle/>
            <a:p>
              <a:pPr algn="ctr" eaLnBrk="0" fontAlgn="base" hangingPunct="0">
                <a:spcBef>
                  <a:spcPct val="0"/>
                </a:spcBef>
                <a:spcAft>
                  <a:spcPct val="0"/>
                </a:spcAft>
              </a:pPr>
              <a:r>
                <a:rPr lang="en-US" sz="2000" dirty="0" smtClean="0">
                  <a:solidFill>
                    <a:srgbClr val="FFFFFF"/>
                  </a:solidFill>
                </a:rPr>
                <a:t>Integration over</a:t>
              </a:r>
            </a:p>
            <a:p>
              <a:pPr algn="ctr" eaLnBrk="0" fontAlgn="base" hangingPunct="0">
                <a:spcBef>
                  <a:spcPct val="0"/>
                </a:spcBef>
                <a:spcAft>
                  <a:spcPct val="0"/>
                </a:spcAft>
              </a:pPr>
              <a:r>
                <a:rPr lang="en-US" sz="2000" dirty="0" smtClean="0">
                  <a:solidFill>
                    <a:srgbClr val="FFFFFF"/>
                  </a:solidFill>
                </a:rPr>
                <a:t>non-zero solid angle</a:t>
              </a:r>
              <a:endParaRPr lang="en-US" sz="2000" dirty="0">
                <a:solidFill>
                  <a:srgbClr val="FFFFFF"/>
                </a:solidFill>
              </a:endParaRPr>
            </a:p>
          </p:txBody>
        </p:sp>
        <p:cxnSp>
          <p:nvCxnSpPr>
            <p:cNvPr id="32" name="Straight Arrow Connector 31"/>
            <p:cNvCxnSpPr/>
            <p:nvPr/>
          </p:nvCxnSpPr>
          <p:spPr bwMode="auto">
            <a:xfrm rot="16200000" flipH="1">
              <a:off x="2584777" y="2800855"/>
              <a:ext cx="454568" cy="4545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5"/>
            <p:cNvCxnSpPr/>
            <p:nvPr/>
          </p:nvCxnSpPr>
          <p:spPr>
            <a:xfrm flipV="1">
              <a:off x="1435476" y="3781177"/>
              <a:ext cx="899380" cy="8993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37889" name="Picture 1"/>
          <p:cNvPicPr>
            <a:picLocks noChangeAspect="1" noChangeArrowheads="1"/>
          </p:cNvPicPr>
          <p:nvPr/>
        </p:nvPicPr>
        <p:blipFill>
          <a:blip r:embed="rId3" cstate="print"/>
          <a:srcRect/>
          <a:stretch>
            <a:fillRect/>
          </a:stretch>
        </p:blipFill>
        <p:spPr bwMode="auto">
          <a:xfrm>
            <a:off x="781050" y="5363189"/>
            <a:ext cx="8286750" cy="1113811"/>
          </a:xfrm>
          <a:prstGeom prst="rect">
            <a:avLst/>
          </a:prstGeom>
          <a:noFill/>
          <a:ln w="9525">
            <a:noFill/>
            <a:miter lim="800000"/>
            <a:headEnd/>
            <a:tailEnd/>
          </a:ln>
          <a:effectLst/>
        </p:spPr>
      </p:pic>
      <p:sp>
        <p:nvSpPr>
          <p:cNvPr id="48" name="Rounded Rectangle 20"/>
          <p:cNvSpPr/>
          <p:nvPr/>
        </p:nvSpPr>
        <p:spPr bwMode="auto">
          <a:xfrm>
            <a:off x="5257800" y="5562600"/>
            <a:ext cx="304800" cy="685800"/>
          </a:xfrm>
          <a:prstGeom prst="round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FFFFFF"/>
              </a:solidFill>
              <a:latin typeface="Arial" charset="0"/>
            </a:endParaRPr>
          </a:p>
        </p:txBody>
      </p:sp>
      <p:sp>
        <p:nvSpPr>
          <p:cNvPr id="51" name="Rounded Rectangle 20"/>
          <p:cNvSpPr/>
          <p:nvPr/>
        </p:nvSpPr>
        <p:spPr bwMode="auto">
          <a:xfrm>
            <a:off x="7086600" y="5562600"/>
            <a:ext cx="381000" cy="685800"/>
          </a:xfrm>
          <a:prstGeom prst="round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FFFFFF"/>
              </a:solidFill>
              <a:latin typeface="Arial" charset="0"/>
            </a:endParaRPr>
          </a:p>
        </p:txBody>
      </p:sp>
      <p:cxnSp>
        <p:nvCxnSpPr>
          <p:cNvPr id="54" name="Straight Arrow Connector 29"/>
          <p:cNvCxnSpPr/>
          <p:nvPr/>
        </p:nvCxnSpPr>
        <p:spPr bwMode="auto">
          <a:xfrm flipV="1">
            <a:off x="1482726" y="2438400"/>
            <a:ext cx="3470276" cy="22112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TextBox 9"/>
          <p:cNvSpPr txBox="1"/>
          <p:nvPr/>
        </p:nvSpPr>
        <p:spPr>
          <a:xfrm>
            <a:off x="4701744" y="2261286"/>
            <a:ext cx="232062" cy="646331"/>
          </a:xfrm>
          <a:prstGeom prst="rect">
            <a:avLst/>
          </a:prstGeom>
          <a:noFill/>
        </p:spPr>
        <p:txBody>
          <a:bodyPr wrap="square" rtlCol="0">
            <a:spAutoFit/>
          </a:bodyPr>
          <a:lstStyle/>
          <a:p>
            <a:pPr eaLnBrk="0" fontAlgn="base" hangingPunct="0">
              <a:spcBef>
                <a:spcPct val="0"/>
              </a:spcBef>
              <a:spcAft>
                <a:spcPct val="0"/>
              </a:spcAft>
            </a:pPr>
            <a:r>
              <a:rPr lang="en-US" sz="3600" b="1" dirty="0" smtClean="0">
                <a:solidFill>
                  <a:srgbClr val="FFFFFF"/>
                </a:solidFill>
                <a:latin typeface="Times New Roman" pitchFamily="18" charset="0"/>
                <a:cs typeface="Times New Roman" pitchFamily="18" charset="0"/>
              </a:rPr>
              <a:t>y</a:t>
            </a:r>
          </a:p>
        </p:txBody>
      </p:sp>
      <p:sp>
        <p:nvSpPr>
          <p:cNvPr id="57" name="Oval 22"/>
          <p:cNvSpPr/>
          <p:nvPr/>
        </p:nvSpPr>
        <p:spPr>
          <a:xfrm>
            <a:off x="4932172" y="2418468"/>
            <a:ext cx="20828" cy="1993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46" name="TextBox 31"/>
          <p:cNvSpPr txBox="1"/>
          <p:nvPr/>
        </p:nvSpPr>
        <p:spPr>
          <a:xfrm>
            <a:off x="5410200" y="3962400"/>
            <a:ext cx="3124200" cy="954107"/>
          </a:xfrm>
          <a:prstGeom prst="rect">
            <a:avLst/>
          </a:prstGeom>
          <a:noFill/>
        </p:spPr>
        <p:txBody>
          <a:bodyPr wrap="square" rtlCol="0">
            <a:spAutoFit/>
          </a:bodyPr>
          <a:lstStyle/>
          <a:p>
            <a:pPr algn="ctr" eaLnBrk="0" fontAlgn="base" hangingPunct="0">
              <a:spcBef>
                <a:spcPct val="0"/>
              </a:spcBef>
              <a:spcAft>
                <a:spcPct val="0"/>
              </a:spcAft>
            </a:pPr>
            <a:r>
              <a:rPr lang="en-US" sz="2800" b="1" dirty="0" smtClean="0">
                <a:solidFill>
                  <a:srgbClr val="FFFFFF"/>
                </a:solidFill>
              </a:rPr>
              <a:t>Problem: </a:t>
            </a:r>
            <a:r>
              <a:rPr lang="en-US" sz="2800" dirty="0" smtClean="0">
                <a:solidFill>
                  <a:srgbClr val="FFFFFF"/>
                </a:solidFill>
              </a:rPr>
              <a:t>Finding </a:t>
            </a:r>
            <a:r>
              <a:rPr lang="en-US" sz="2800" b="1" dirty="0" smtClean="0">
                <a:solidFill>
                  <a:srgbClr val="FFFFFF"/>
                </a:solidFill>
                <a:latin typeface="Times New Roman" pitchFamily="18" charset="0"/>
                <a:cs typeface="Times New Roman" pitchFamily="18" charset="0"/>
              </a:rPr>
              <a:t>y</a:t>
            </a:r>
            <a:r>
              <a:rPr lang="en-US" sz="2800" dirty="0" smtClean="0">
                <a:solidFill>
                  <a:srgbClr val="FFFFFF"/>
                </a:solidFill>
              </a:rPr>
              <a:t> requires ray-tracing</a:t>
            </a:r>
            <a:endParaRPr lang="en-US" sz="2800" dirty="0">
              <a:solidFill>
                <a:srgbClr val="FFFFFF"/>
              </a:solidFill>
            </a:endParaRPr>
          </a:p>
        </p:txBody>
      </p:sp>
      <p:cxnSp>
        <p:nvCxnSpPr>
          <p:cNvPr id="47" name="Straight Arrow Connector 36"/>
          <p:cNvCxnSpPr>
            <a:stCxn id="48" idx="0"/>
          </p:cNvCxnSpPr>
          <p:nvPr/>
        </p:nvCxnSpPr>
        <p:spPr bwMode="auto">
          <a:xfrm rot="16200000" flipV="1">
            <a:off x="3886200" y="4038600"/>
            <a:ext cx="2667000" cy="381000"/>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28"/>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28</a:t>
            </a:fld>
            <a:endParaRPr lang="en-US" dirty="0">
              <a:solidFill>
                <a:srgbClr val="FFFFFF"/>
              </a:solidFill>
            </a:endParaRPr>
          </a:p>
        </p:txBody>
      </p:sp>
      <p:sp>
        <p:nvSpPr>
          <p:cNvPr id="34" name="Title 3"/>
          <p:cNvSpPr>
            <a:spLocks noGrp="1"/>
          </p:cNvSpPr>
          <p:nvPr>
            <p:ph type="title"/>
          </p:nvPr>
        </p:nvSpPr>
        <p:spPr>
          <a:xfrm>
            <a:off x="514350" y="85725"/>
            <a:ext cx="8142288" cy="857250"/>
          </a:xfrm>
        </p:spPr>
        <p:txBody>
          <a:bodyPr/>
          <a:lstStyle/>
          <a:p>
            <a:r>
              <a:rPr lang="en-US" dirty="0" smtClean="0"/>
              <a:t>Simplifying Assumptions</a:t>
            </a:r>
            <a:endParaRPr lang="en-US" dirty="0"/>
          </a:p>
        </p:txBody>
      </p:sp>
      <p:sp>
        <p:nvSpPr>
          <p:cNvPr id="22" name="Freeform 21"/>
          <p:cNvSpPr/>
          <p:nvPr/>
        </p:nvSpPr>
        <p:spPr>
          <a:xfrm rot="13340891">
            <a:off x="3616992" y="1705920"/>
            <a:ext cx="2394567" cy="870438"/>
          </a:xfrm>
          <a:custGeom>
            <a:avLst/>
            <a:gdLst>
              <a:gd name="connsiteX0" fmla="*/ 0 w 2473452"/>
              <a:gd name="connsiteY0" fmla="*/ 329184 h 329184"/>
              <a:gd name="connsiteX1" fmla="*/ 987552 w 2473452"/>
              <a:gd name="connsiteY1" fmla="*/ 9144 h 329184"/>
              <a:gd name="connsiteX2" fmla="*/ 1929384 w 2473452"/>
              <a:gd name="connsiteY2" fmla="*/ 274320 h 329184"/>
              <a:gd name="connsiteX3" fmla="*/ 2395728 w 2473452"/>
              <a:gd name="connsiteY3" fmla="*/ 201168 h 329184"/>
              <a:gd name="connsiteX4" fmla="*/ 2395728 w 2473452"/>
              <a:gd name="connsiteY4" fmla="*/ 173736 h 329184"/>
              <a:gd name="connsiteX0" fmla="*/ 0 w 2395728"/>
              <a:gd name="connsiteY0" fmla="*/ 329184 h 329184"/>
              <a:gd name="connsiteX1" fmla="*/ 987552 w 2395728"/>
              <a:gd name="connsiteY1" fmla="*/ 9144 h 329184"/>
              <a:gd name="connsiteX2" fmla="*/ 1929384 w 2395728"/>
              <a:gd name="connsiteY2" fmla="*/ 274320 h 329184"/>
              <a:gd name="connsiteX3" fmla="*/ 2395728 w 2395728"/>
              <a:gd name="connsiteY3" fmla="*/ 201168 h 329184"/>
              <a:gd name="connsiteX0" fmla="*/ 0 w 2760553"/>
              <a:gd name="connsiteY0" fmla="*/ 588858 h 588858"/>
              <a:gd name="connsiteX1" fmla="*/ 1352377 w 2760553"/>
              <a:gd name="connsiteY1" fmla="*/ 46240 h 588858"/>
              <a:gd name="connsiteX2" fmla="*/ 2294209 w 2760553"/>
              <a:gd name="connsiteY2" fmla="*/ 311416 h 588858"/>
              <a:gd name="connsiteX3" fmla="*/ 2760553 w 2760553"/>
              <a:gd name="connsiteY3" fmla="*/ 238264 h 588858"/>
              <a:gd name="connsiteX0" fmla="*/ 0 w 2936299"/>
              <a:gd name="connsiteY0" fmla="*/ 588858 h 588858"/>
              <a:gd name="connsiteX1" fmla="*/ 1352377 w 2936299"/>
              <a:gd name="connsiteY1" fmla="*/ 46240 h 588858"/>
              <a:gd name="connsiteX2" fmla="*/ 2294209 w 2936299"/>
              <a:gd name="connsiteY2" fmla="*/ 311416 h 588858"/>
              <a:gd name="connsiteX3" fmla="*/ 2936299 w 2936299"/>
              <a:gd name="connsiteY3" fmla="*/ 8229 h 588858"/>
              <a:gd name="connsiteX0" fmla="*/ 0 w 3113842"/>
              <a:gd name="connsiteY0" fmla="*/ 883371 h 883371"/>
              <a:gd name="connsiteX1" fmla="*/ 1529920 w 3113842"/>
              <a:gd name="connsiteY1" fmla="*/ 88314 h 883371"/>
              <a:gd name="connsiteX2" fmla="*/ 2471752 w 3113842"/>
              <a:gd name="connsiteY2" fmla="*/ 353490 h 883371"/>
              <a:gd name="connsiteX3" fmla="*/ 3113842 w 3113842"/>
              <a:gd name="connsiteY3" fmla="*/ 50303 h 883371"/>
              <a:gd name="connsiteX0" fmla="*/ 663836 w 3777678"/>
              <a:gd name="connsiteY0" fmla="*/ 925973 h 1314104"/>
              <a:gd name="connsiteX1" fmla="*/ 254986 w 3777678"/>
              <a:gd name="connsiteY1" fmla="*/ 1181594 h 1314104"/>
              <a:gd name="connsiteX2" fmla="*/ 2193756 w 3777678"/>
              <a:gd name="connsiteY2" fmla="*/ 130916 h 1314104"/>
              <a:gd name="connsiteX3" fmla="*/ 3135588 w 3777678"/>
              <a:gd name="connsiteY3" fmla="*/ 396092 h 1314104"/>
              <a:gd name="connsiteX4" fmla="*/ 3777678 w 3777678"/>
              <a:gd name="connsiteY4" fmla="*/ 92905 h 1314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7678" h="1314104">
                <a:moveTo>
                  <a:pt x="663836" y="925973"/>
                </a:moveTo>
                <a:cubicBezTo>
                  <a:pt x="665247" y="925276"/>
                  <a:pt x="-1" y="1314104"/>
                  <a:pt x="254986" y="1181594"/>
                </a:cubicBezTo>
                <a:cubicBezTo>
                  <a:pt x="509973" y="1049085"/>
                  <a:pt x="1713656" y="261833"/>
                  <a:pt x="2193756" y="130916"/>
                </a:cubicBezTo>
                <a:cubicBezTo>
                  <a:pt x="2673856" y="-1"/>
                  <a:pt x="2871601" y="402427"/>
                  <a:pt x="3135588" y="396092"/>
                </a:cubicBezTo>
                <a:cubicBezTo>
                  <a:pt x="3399575" y="389757"/>
                  <a:pt x="3699954" y="109669"/>
                  <a:pt x="3777678" y="92905"/>
                </a:cubicBezTo>
              </a:path>
            </a:pathLst>
          </a:custGeom>
          <a:ln w="5715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7" name="Oval 6"/>
          <p:cNvSpPr/>
          <p:nvPr/>
        </p:nvSpPr>
        <p:spPr>
          <a:xfrm>
            <a:off x="1409985" y="4661486"/>
            <a:ext cx="34810" cy="333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10" name="TextBox 9"/>
          <p:cNvSpPr txBox="1"/>
          <p:nvPr/>
        </p:nvSpPr>
        <p:spPr>
          <a:xfrm>
            <a:off x="1315559" y="4680555"/>
            <a:ext cx="232062" cy="508570"/>
          </a:xfrm>
          <a:prstGeom prst="rect">
            <a:avLst/>
          </a:prstGeom>
          <a:noFill/>
        </p:spPr>
        <p:txBody>
          <a:bodyPr wrap="square" rtlCol="0">
            <a:spAutoFit/>
          </a:bodyPr>
          <a:lstStyle/>
          <a:p>
            <a:pPr eaLnBrk="0" fontAlgn="base" hangingPunct="0">
              <a:spcBef>
                <a:spcPct val="0"/>
              </a:spcBef>
              <a:spcAft>
                <a:spcPct val="0"/>
              </a:spcAft>
            </a:pPr>
            <a:r>
              <a:rPr lang="en-US" sz="3600" b="1" dirty="0" smtClean="0">
                <a:solidFill>
                  <a:srgbClr val="FFFFFF"/>
                </a:solidFill>
                <a:latin typeface="Times New Roman" pitchFamily="18" charset="0"/>
                <a:cs typeface="Times New Roman" pitchFamily="18" charset="0"/>
              </a:rPr>
              <a:t>x</a:t>
            </a:r>
          </a:p>
        </p:txBody>
      </p:sp>
      <p:sp>
        <p:nvSpPr>
          <p:cNvPr id="11" name="TextBox 10"/>
          <p:cNvSpPr txBox="1"/>
          <p:nvPr/>
        </p:nvSpPr>
        <p:spPr>
          <a:xfrm>
            <a:off x="4038600" y="2158430"/>
            <a:ext cx="420238" cy="508570"/>
          </a:xfrm>
          <a:prstGeom prst="rect">
            <a:avLst/>
          </a:prstGeom>
          <a:noFill/>
        </p:spPr>
        <p:txBody>
          <a:bodyPr wrap="square" rtlCol="0">
            <a:spAutoFit/>
          </a:bodyPr>
          <a:lstStyle/>
          <a:p>
            <a:pPr eaLnBrk="0" fontAlgn="base" hangingPunct="0">
              <a:spcBef>
                <a:spcPct val="0"/>
              </a:spcBef>
              <a:spcAft>
                <a:spcPct val="0"/>
              </a:spcAft>
            </a:pPr>
            <a:r>
              <a:rPr lang="en-US" sz="3600" b="1" dirty="0" smtClean="0">
                <a:solidFill>
                  <a:srgbClr val="FFFFFF"/>
                </a:solidFill>
                <a:latin typeface="Times New Roman" pitchFamily="18" charset="0"/>
                <a:cs typeface="Times New Roman" pitchFamily="18" charset="0"/>
              </a:rPr>
              <a:t>p</a:t>
            </a:r>
            <a:endParaRPr lang="en-US" sz="3600" i="1" baseline="-25000" dirty="0" smtClean="0">
              <a:solidFill>
                <a:srgbClr val="FFFFFF"/>
              </a:solidFill>
              <a:latin typeface="Times New Roman" pitchFamily="18" charset="0"/>
              <a:cs typeface="Times New Roman" pitchFamily="18" charset="0"/>
            </a:endParaRPr>
          </a:p>
        </p:txBody>
      </p:sp>
      <p:sp>
        <p:nvSpPr>
          <p:cNvPr id="12" name="TextBox 11"/>
          <p:cNvSpPr txBox="1"/>
          <p:nvPr/>
        </p:nvSpPr>
        <p:spPr>
          <a:xfrm>
            <a:off x="2454771" y="3505200"/>
            <a:ext cx="232062" cy="508570"/>
          </a:xfrm>
          <a:prstGeom prst="rect">
            <a:avLst/>
          </a:prstGeom>
          <a:noFill/>
        </p:spPr>
        <p:txBody>
          <a:bodyPr wrap="square" rtlCol="0">
            <a:spAutoFit/>
          </a:bodyPr>
          <a:lstStyle/>
          <a:p>
            <a:pPr eaLnBrk="0" fontAlgn="base" hangingPunct="0">
              <a:spcBef>
                <a:spcPct val="0"/>
              </a:spcBef>
              <a:spcAft>
                <a:spcPct val="0"/>
              </a:spcAft>
            </a:pPr>
            <a:r>
              <a:rPr lang="en-US" sz="3600" b="1" dirty="0" smtClean="0">
                <a:solidFill>
                  <a:srgbClr val="FFFFFF"/>
                </a:solidFill>
                <a:latin typeface="Times New Roman" pitchFamily="18" charset="0"/>
                <a:cs typeface="Times New Roman" pitchFamily="18" charset="0"/>
              </a:rPr>
              <a:t>l</a:t>
            </a:r>
          </a:p>
        </p:txBody>
      </p:sp>
      <p:sp>
        <p:nvSpPr>
          <p:cNvPr id="18" name="Freeform 17"/>
          <p:cNvSpPr/>
          <p:nvPr/>
        </p:nvSpPr>
        <p:spPr>
          <a:xfrm>
            <a:off x="777918" y="4676552"/>
            <a:ext cx="1586884" cy="208660"/>
          </a:xfrm>
          <a:custGeom>
            <a:avLst/>
            <a:gdLst>
              <a:gd name="connsiteX0" fmla="*/ 0 w 2473452"/>
              <a:gd name="connsiteY0" fmla="*/ 329184 h 329184"/>
              <a:gd name="connsiteX1" fmla="*/ 987552 w 2473452"/>
              <a:gd name="connsiteY1" fmla="*/ 9144 h 329184"/>
              <a:gd name="connsiteX2" fmla="*/ 1929384 w 2473452"/>
              <a:gd name="connsiteY2" fmla="*/ 274320 h 329184"/>
              <a:gd name="connsiteX3" fmla="*/ 2395728 w 2473452"/>
              <a:gd name="connsiteY3" fmla="*/ 201168 h 329184"/>
              <a:gd name="connsiteX4" fmla="*/ 2395728 w 2473452"/>
              <a:gd name="connsiteY4" fmla="*/ 173736 h 329184"/>
              <a:gd name="connsiteX0" fmla="*/ 0 w 2395728"/>
              <a:gd name="connsiteY0" fmla="*/ 329184 h 329184"/>
              <a:gd name="connsiteX1" fmla="*/ 987552 w 2395728"/>
              <a:gd name="connsiteY1" fmla="*/ 9144 h 329184"/>
              <a:gd name="connsiteX2" fmla="*/ 1929384 w 2395728"/>
              <a:gd name="connsiteY2" fmla="*/ 274320 h 329184"/>
              <a:gd name="connsiteX3" fmla="*/ 2395728 w 2395728"/>
              <a:gd name="connsiteY3" fmla="*/ 201168 h 329184"/>
            </a:gdLst>
            <a:ahLst/>
            <a:cxnLst>
              <a:cxn ang="0">
                <a:pos x="connsiteX0" y="connsiteY0"/>
              </a:cxn>
              <a:cxn ang="0">
                <a:pos x="connsiteX1" y="connsiteY1"/>
              </a:cxn>
              <a:cxn ang="0">
                <a:pos x="connsiteX2" y="connsiteY2"/>
              </a:cxn>
              <a:cxn ang="0">
                <a:pos x="connsiteX3" y="connsiteY3"/>
              </a:cxn>
            </a:cxnLst>
            <a:rect l="l" t="t" r="r" b="b"/>
            <a:pathLst>
              <a:path w="2395728" h="329184">
                <a:moveTo>
                  <a:pt x="0" y="329184"/>
                </a:moveTo>
                <a:cubicBezTo>
                  <a:pt x="332994" y="173736"/>
                  <a:pt x="665988" y="18288"/>
                  <a:pt x="987552" y="9144"/>
                </a:cubicBezTo>
                <a:cubicBezTo>
                  <a:pt x="1309116" y="0"/>
                  <a:pt x="1694688" y="242316"/>
                  <a:pt x="1929384" y="274320"/>
                </a:cubicBezTo>
                <a:cubicBezTo>
                  <a:pt x="2164080" y="306324"/>
                  <a:pt x="2318004" y="217932"/>
                  <a:pt x="2395728" y="201168"/>
                </a:cubicBezTo>
              </a:path>
            </a:pathLst>
          </a:custGeom>
          <a:ln w="571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23" name="Oval 22"/>
          <p:cNvSpPr/>
          <p:nvPr/>
        </p:nvSpPr>
        <p:spPr>
          <a:xfrm>
            <a:off x="4386757" y="2261100"/>
            <a:ext cx="34810" cy="333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grpSp>
        <p:nvGrpSpPr>
          <p:cNvPr id="2" name="Skupina 36"/>
          <p:cNvGrpSpPr/>
          <p:nvPr/>
        </p:nvGrpSpPr>
        <p:grpSpPr>
          <a:xfrm>
            <a:off x="838200" y="1437153"/>
            <a:ext cx="4337401" cy="1617862"/>
            <a:chOff x="896383" y="1437153"/>
            <a:chExt cx="4337401" cy="1617862"/>
          </a:xfrm>
        </p:grpSpPr>
        <p:sp>
          <p:nvSpPr>
            <p:cNvPr id="9" name="Oval 8"/>
            <p:cNvSpPr/>
            <p:nvPr/>
          </p:nvSpPr>
          <p:spPr>
            <a:xfrm>
              <a:off x="3609351" y="1500497"/>
              <a:ext cx="1624433" cy="1554518"/>
            </a:xfrm>
            <a:prstGeom prst="ellipse">
              <a:avLst/>
            </a:prstGeom>
            <a:solidFill>
              <a:schemeClr val="accent1">
                <a:lumMod val="60000"/>
                <a:lumOff val="40000"/>
                <a:alpha val="10000"/>
              </a:schemeClr>
            </a:solid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cxnSp>
          <p:nvCxnSpPr>
            <p:cNvPr id="26" name="Straight Connector 25"/>
            <p:cNvCxnSpPr/>
            <p:nvPr/>
          </p:nvCxnSpPr>
          <p:spPr bwMode="auto">
            <a:xfrm flipV="1">
              <a:off x="3614638" y="2265979"/>
              <a:ext cx="728762" cy="210186"/>
            </a:xfrm>
            <a:prstGeom prst="line">
              <a:avLst/>
            </a:prstGeom>
            <a:solidFill>
              <a:schemeClr val="accent1"/>
            </a:solidFill>
            <a:ln w="19050" cap="flat" cmpd="sng" algn="ctr">
              <a:solidFill>
                <a:srgbClr val="FFFF00"/>
              </a:solidFill>
              <a:prstDash val="sysDash"/>
              <a:round/>
              <a:headEnd type="arrow" w="med" len="med"/>
              <a:tailEnd type="arrow" w="med" len="med"/>
            </a:ln>
            <a:effectLst/>
          </p:spPr>
        </p:cxnSp>
        <p:sp>
          <p:nvSpPr>
            <p:cNvPr id="27" name="TextBox 26"/>
            <p:cNvSpPr txBox="1"/>
            <p:nvPr/>
          </p:nvSpPr>
          <p:spPr>
            <a:xfrm>
              <a:off x="896383" y="1437153"/>
              <a:ext cx="2207900" cy="400110"/>
            </a:xfrm>
            <a:prstGeom prst="rect">
              <a:avLst/>
            </a:prstGeom>
            <a:noFill/>
          </p:spPr>
          <p:txBody>
            <a:bodyPr wrap="square" rtlCol="0">
              <a:spAutoFit/>
            </a:bodyPr>
            <a:lstStyle/>
            <a:p>
              <a:pPr algn="ctr" eaLnBrk="0" fontAlgn="base" hangingPunct="0">
                <a:spcBef>
                  <a:spcPct val="0"/>
                </a:spcBef>
                <a:spcAft>
                  <a:spcPct val="0"/>
                </a:spcAft>
              </a:pPr>
              <a:r>
                <a:rPr lang="en-US" sz="2000" dirty="0" smtClean="0">
                  <a:solidFill>
                    <a:srgbClr val="FFFFFF"/>
                  </a:solidFill>
                </a:rPr>
                <a:t>Non-zero radius (r)</a:t>
              </a:r>
              <a:endParaRPr lang="en-US" sz="2000" dirty="0">
                <a:solidFill>
                  <a:srgbClr val="FFFFFF"/>
                </a:solidFill>
              </a:endParaRPr>
            </a:p>
          </p:txBody>
        </p:sp>
        <p:cxnSp>
          <p:nvCxnSpPr>
            <p:cNvPr id="30" name="Straight Arrow Connector 29"/>
            <p:cNvCxnSpPr/>
            <p:nvPr/>
          </p:nvCxnSpPr>
          <p:spPr bwMode="auto">
            <a:xfrm>
              <a:off x="2909468" y="1631968"/>
              <a:ext cx="1039011" cy="6493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31" name="AutoShape 12"/>
          <p:cNvSpPr>
            <a:spLocks noChangeAspect="1" noChangeArrowheads="1"/>
          </p:cNvSpPr>
          <p:nvPr/>
        </p:nvSpPr>
        <p:spPr bwMode="auto">
          <a:xfrm>
            <a:off x="4193568" y="2042379"/>
            <a:ext cx="403494" cy="403494"/>
          </a:xfrm>
          <a:prstGeom prst="sun">
            <a:avLst>
              <a:gd name="adj" fmla="val 33014"/>
            </a:avLst>
          </a:prstGeom>
          <a:solidFill>
            <a:srgbClr val="FFD72D"/>
          </a:solidFill>
          <a:ln w="9525">
            <a:solidFill>
              <a:schemeClr val="tx1"/>
            </a:solidFill>
            <a:miter lim="800000"/>
            <a:headEnd/>
            <a:tailEnd/>
          </a:ln>
          <a:effectLst/>
        </p:spPr>
        <p:txBody>
          <a:bodyPr wrap="none" anchor="ctr"/>
          <a:lstStyle/>
          <a:p>
            <a:endParaRPr lang="en-US"/>
          </a:p>
        </p:txBody>
      </p:sp>
      <p:cxnSp>
        <p:nvCxnSpPr>
          <p:cNvPr id="33" name="Straight Arrow Connector 5"/>
          <p:cNvCxnSpPr/>
          <p:nvPr/>
        </p:nvCxnSpPr>
        <p:spPr>
          <a:xfrm flipV="1">
            <a:off x="1435476" y="3862613"/>
            <a:ext cx="1004979" cy="8179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Skupina 38"/>
          <p:cNvGrpSpPr/>
          <p:nvPr/>
        </p:nvGrpSpPr>
        <p:grpSpPr>
          <a:xfrm>
            <a:off x="506753" y="1066800"/>
            <a:ext cx="5665447" cy="3615548"/>
            <a:chOff x="506753" y="1066800"/>
            <a:chExt cx="5665447" cy="3615548"/>
          </a:xfrm>
        </p:grpSpPr>
        <p:cxnSp>
          <p:nvCxnSpPr>
            <p:cNvPr id="6" name="Straight Arrow Connector 5"/>
            <p:cNvCxnSpPr>
              <a:stCxn id="7" idx="7"/>
            </p:cNvCxnSpPr>
            <p:nvPr/>
          </p:nvCxnSpPr>
          <p:spPr>
            <a:xfrm rot="5400000" flipH="1" flipV="1">
              <a:off x="1637158" y="3795305"/>
              <a:ext cx="673599" cy="10685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8" idx="1"/>
            </p:cNvCxnSpPr>
            <p:nvPr/>
          </p:nvCxnSpPr>
          <p:spPr>
            <a:xfrm flipV="1">
              <a:off x="1432053" y="1066800"/>
              <a:ext cx="2835147" cy="36155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p:cNvCxnSpPr>
            <p:nvPr/>
          </p:nvCxnSpPr>
          <p:spPr>
            <a:xfrm flipV="1">
              <a:off x="1432054" y="2282213"/>
              <a:ext cx="4740146" cy="24001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429000" y="3505200"/>
              <a:ext cx="656155" cy="508570"/>
            </a:xfrm>
            <a:prstGeom prst="rect">
              <a:avLst/>
            </a:prstGeom>
            <a:noFill/>
          </p:spPr>
          <p:txBody>
            <a:bodyPr wrap="square" rtlCol="0">
              <a:spAutoFit/>
            </a:bodyPr>
            <a:lstStyle/>
            <a:p>
              <a:pPr eaLnBrk="0" fontAlgn="base" hangingPunct="0">
                <a:spcBef>
                  <a:spcPct val="0"/>
                </a:spcBef>
                <a:spcAft>
                  <a:spcPct val="0"/>
                </a:spcAft>
              </a:pPr>
              <a:r>
                <a:rPr lang="el-GR" sz="3600" dirty="0" smtClean="0">
                  <a:solidFill>
                    <a:srgbClr val="FFFFFF"/>
                  </a:solidFill>
                  <a:latin typeface="Times New Roman" pitchFamily="18" charset="0"/>
                  <a:cs typeface="Times New Roman" pitchFamily="18" charset="0"/>
                </a:rPr>
                <a:t>Ω</a:t>
              </a:r>
              <a:endParaRPr lang="en-US" sz="3600" i="1" baseline="-25000" dirty="0" smtClean="0">
                <a:solidFill>
                  <a:srgbClr val="FFFFFF"/>
                </a:solidFill>
                <a:latin typeface="Times New Roman" pitchFamily="18" charset="0"/>
                <a:cs typeface="Times New Roman" pitchFamily="18" charset="0"/>
              </a:endParaRPr>
            </a:p>
          </p:txBody>
        </p:sp>
        <p:sp>
          <p:nvSpPr>
            <p:cNvPr id="28" name="TextBox 27"/>
            <p:cNvSpPr txBox="1"/>
            <p:nvPr/>
          </p:nvSpPr>
          <p:spPr>
            <a:xfrm>
              <a:off x="506753" y="2216412"/>
              <a:ext cx="2142961" cy="613753"/>
            </a:xfrm>
            <a:prstGeom prst="rect">
              <a:avLst/>
            </a:prstGeom>
            <a:noFill/>
          </p:spPr>
          <p:txBody>
            <a:bodyPr wrap="square" rtlCol="0">
              <a:spAutoFit/>
            </a:bodyPr>
            <a:lstStyle/>
            <a:p>
              <a:pPr algn="ctr" eaLnBrk="0" fontAlgn="base" hangingPunct="0">
                <a:spcBef>
                  <a:spcPct val="0"/>
                </a:spcBef>
                <a:spcAft>
                  <a:spcPct val="0"/>
                </a:spcAft>
              </a:pPr>
              <a:r>
                <a:rPr lang="en-US" sz="2000" dirty="0" smtClean="0">
                  <a:solidFill>
                    <a:srgbClr val="FFFFFF"/>
                  </a:solidFill>
                </a:rPr>
                <a:t>Integration over</a:t>
              </a:r>
            </a:p>
            <a:p>
              <a:pPr algn="ctr" eaLnBrk="0" fontAlgn="base" hangingPunct="0">
                <a:spcBef>
                  <a:spcPct val="0"/>
                </a:spcBef>
                <a:spcAft>
                  <a:spcPct val="0"/>
                </a:spcAft>
              </a:pPr>
              <a:r>
                <a:rPr lang="en-US" sz="2000" dirty="0" smtClean="0">
                  <a:solidFill>
                    <a:srgbClr val="FFFFFF"/>
                  </a:solidFill>
                </a:rPr>
                <a:t>non-zero solid angle</a:t>
              </a:r>
              <a:endParaRPr lang="en-US" sz="2000" dirty="0">
                <a:solidFill>
                  <a:srgbClr val="FFFFFF"/>
                </a:solidFill>
              </a:endParaRPr>
            </a:p>
          </p:txBody>
        </p:sp>
        <p:cxnSp>
          <p:nvCxnSpPr>
            <p:cNvPr id="32" name="Straight Arrow Connector 31"/>
            <p:cNvCxnSpPr/>
            <p:nvPr/>
          </p:nvCxnSpPr>
          <p:spPr bwMode="auto">
            <a:xfrm rot="16200000" flipH="1">
              <a:off x="2584777" y="2800855"/>
              <a:ext cx="454568" cy="4545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5"/>
            <p:cNvCxnSpPr/>
            <p:nvPr/>
          </p:nvCxnSpPr>
          <p:spPr>
            <a:xfrm flipV="1">
              <a:off x="1435476" y="3781177"/>
              <a:ext cx="899380" cy="8993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4" name="Straight Arrow Connector 29"/>
          <p:cNvCxnSpPr/>
          <p:nvPr/>
        </p:nvCxnSpPr>
        <p:spPr bwMode="auto">
          <a:xfrm flipV="1">
            <a:off x="1482726" y="2438400"/>
            <a:ext cx="3470276" cy="22112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TextBox 9"/>
          <p:cNvSpPr txBox="1"/>
          <p:nvPr/>
        </p:nvSpPr>
        <p:spPr>
          <a:xfrm>
            <a:off x="4701744" y="2261286"/>
            <a:ext cx="232062" cy="646331"/>
          </a:xfrm>
          <a:prstGeom prst="rect">
            <a:avLst/>
          </a:prstGeom>
          <a:noFill/>
        </p:spPr>
        <p:txBody>
          <a:bodyPr wrap="square" rtlCol="0">
            <a:spAutoFit/>
          </a:bodyPr>
          <a:lstStyle/>
          <a:p>
            <a:pPr eaLnBrk="0" fontAlgn="base" hangingPunct="0">
              <a:spcBef>
                <a:spcPct val="0"/>
              </a:spcBef>
              <a:spcAft>
                <a:spcPct val="0"/>
              </a:spcAft>
            </a:pPr>
            <a:r>
              <a:rPr lang="en-US" sz="3600" b="1" dirty="0" smtClean="0">
                <a:solidFill>
                  <a:srgbClr val="FFFFFF"/>
                </a:solidFill>
                <a:latin typeface="Times New Roman" pitchFamily="18" charset="0"/>
                <a:cs typeface="Times New Roman" pitchFamily="18" charset="0"/>
              </a:rPr>
              <a:t>y</a:t>
            </a:r>
          </a:p>
        </p:txBody>
      </p:sp>
      <p:sp>
        <p:nvSpPr>
          <p:cNvPr id="57" name="Oval 22"/>
          <p:cNvSpPr/>
          <p:nvPr/>
        </p:nvSpPr>
        <p:spPr>
          <a:xfrm>
            <a:off x="4932172" y="2418468"/>
            <a:ext cx="20828" cy="1993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36" name="Zástupný symbol pro obsah 1"/>
          <p:cNvSpPr>
            <a:spLocks noGrp="1"/>
          </p:cNvSpPr>
          <p:nvPr>
            <p:ph idx="1"/>
          </p:nvPr>
        </p:nvSpPr>
        <p:spPr>
          <a:xfrm>
            <a:off x="4953000" y="3352800"/>
            <a:ext cx="3733800" cy="2209801"/>
          </a:xfrm>
        </p:spPr>
        <p:txBody>
          <a:bodyPr/>
          <a:lstStyle/>
          <a:p>
            <a:r>
              <a:rPr lang="en-US" dirty="0" smtClean="0"/>
              <a:t>Constant in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 </a:t>
            </a:r>
            <a:endParaRPr lang="en-US" dirty="0" smtClean="0"/>
          </a:p>
          <a:p>
            <a:pPr lvl="1"/>
            <a:r>
              <a:rPr lang="en-US" dirty="0" smtClean="0"/>
              <a:t>Visibility</a:t>
            </a:r>
          </a:p>
          <a:p>
            <a:pPr lvl="1"/>
            <a:r>
              <a:rPr lang="en-US" dirty="0" smtClean="0"/>
              <a:t>Surface normal</a:t>
            </a:r>
          </a:p>
          <a:p>
            <a:pPr lvl="1"/>
            <a:r>
              <a:rPr lang="en-US" dirty="0" smtClean="0"/>
              <a:t>Light BRDF</a:t>
            </a:r>
            <a:endParaRPr lang="cs-CZ" dirty="0"/>
          </a:p>
        </p:txBody>
      </p:sp>
      <p:sp>
        <p:nvSpPr>
          <p:cNvPr id="37" name="Zástupný symbol pro obsah 1"/>
          <p:cNvSpPr txBox="1">
            <a:spLocks/>
          </p:cNvSpPr>
          <p:nvPr/>
        </p:nvSpPr>
        <p:spPr bwMode="auto">
          <a:xfrm>
            <a:off x="4953000" y="5486400"/>
            <a:ext cx="3733800" cy="114300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9900"/>
              </a:buClr>
              <a:buSzTx/>
              <a:buFont typeface="Times" charset="0"/>
              <a:buChar char="•"/>
              <a:tabLst/>
              <a:defRPr/>
            </a:pPr>
            <a:r>
              <a:rPr kumimoji="0" lang="en-US" sz="3100" b="0" i="0" u="none" strike="noStrike" kern="0" cap="none" spc="0" normalizeH="0" baseline="0" noProof="0" dirty="0" smtClean="0">
                <a:ln>
                  <a:noFill/>
                </a:ln>
                <a:solidFill>
                  <a:schemeClr val="tx1"/>
                </a:solidFill>
                <a:effectLst/>
                <a:uLnTx/>
                <a:uFillTx/>
                <a:latin typeface="+mn-lt"/>
                <a:ea typeface="+mn-ea"/>
                <a:cs typeface="+mn-cs"/>
              </a:rPr>
              <a:t>Taken from </a:t>
            </a:r>
            <a:r>
              <a:rPr kumimoji="0" lang="en-US" sz="31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p, </a:t>
            </a:r>
            <a:r>
              <a:rPr kumimoji="0" lang="en-US" sz="3100" b="0" i="0" u="none" strike="noStrike" kern="0" cap="none" spc="0" normalizeH="0" baseline="0" noProof="0" dirty="0" smtClean="0">
                <a:ln>
                  <a:noFill/>
                </a:ln>
                <a:solidFill>
                  <a:schemeClr val="tx1"/>
                </a:solidFill>
                <a:effectLst/>
                <a:uLnTx/>
                <a:uFillTx/>
                <a:latin typeface="+mn-lt"/>
                <a:ea typeface="+mn-ea"/>
                <a:cs typeface="+mn-cs"/>
              </a:rPr>
              <a:t>the light location</a:t>
            </a:r>
            <a:endParaRPr kumimoji="0" lang="cs-CZ" sz="31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28"/>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29</a:t>
            </a:fld>
            <a:endParaRPr lang="en-US" dirty="0">
              <a:solidFill>
                <a:srgbClr val="FFFFFF"/>
              </a:solidFill>
            </a:endParaRPr>
          </a:p>
        </p:txBody>
      </p:sp>
      <p:sp>
        <p:nvSpPr>
          <p:cNvPr id="34" name="Title 3"/>
          <p:cNvSpPr>
            <a:spLocks noGrp="1"/>
          </p:cNvSpPr>
          <p:nvPr>
            <p:ph type="title"/>
          </p:nvPr>
        </p:nvSpPr>
        <p:spPr>
          <a:xfrm>
            <a:off x="514350" y="85725"/>
            <a:ext cx="8142288" cy="857250"/>
          </a:xfrm>
        </p:spPr>
        <p:txBody>
          <a:bodyPr/>
          <a:lstStyle/>
          <a:p>
            <a:r>
              <a:rPr lang="en-US" dirty="0" smtClean="0"/>
              <a:t>Light Contribution Updated</a:t>
            </a:r>
            <a:endParaRPr lang="en-US" dirty="0"/>
          </a:p>
        </p:txBody>
      </p:sp>
      <p:sp>
        <p:nvSpPr>
          <p:cNvPr id="22" name="Freeform 21"/>
          <p:cNvSpPr/>
          <p:nvPr/>
        </p:nvSpPr>
        <p:spPr>
          <a:xfrm rot="13340891">
            <a:off x="3616992" y="1705920"/>
            <a:ext cx="2394567" cy="870438"/>
          </a:xfrm>
          <a:custGeom>
            <a:avLst/>
            <a:gdLst>
              <a:gd name="connsiteX0" fmla="*/ 0 w 2473452"/>
              <a:gd name="connsiteY0" fmla="*/ 329184 h 329184"/>
              <a:gd name="connsiteX1" fmla="*/ 987552 w 2473452"/>
              <a:gd name="connsiteY1" fmla="*/ 9144 h 329184"/>
              <a:gd name="connsiteX2" fmla="*/ 1929384 w 2473452"/>
              <a:gd name="connsiteY2" fmla="*/ 274320 h 329184"/>
              <a:gd name="connsiteX3" fmla="*/ 2395728 w 2473452"/>
              <a:gd name="connsiteY3" fmla="*/ 201168 h 329184"/>
              <a:gd name="connsiteX4" fmla="*/ 2395728 w 2473452"/>
              <a:gd name="connsiteY4" fmla="*/ 173736 h 329184"/>
              <a:gd name="connsiteX0" fmla="*/ 0 w 2395728"/>
              <a:gd name="connsiteY0" fmla="*/ 329184 h 329184"/>
              <a:gd name="connsiteX1" fmla="*/ 987552 w 2395728"/>
              <a:gd name="connsiteY1" fmla="*/ 9144 h 329184"/>
              <a:gd name="connsiteX2" fmla="*/ 1929384 w 2395728"/>
              <a:gd name="connsiteY2" fmla="*/ 274320 h 329184"/>
              <a:gd name="connsiteX3" fmla="*/ 2395728 w 2395728"/>
              <a:gd name="connsiteY3" fmla="*/ 201168 h 329184"/>
              <a:gd name="connsiteX0" fmla="*/ 0 w 2760553"/>
              <a:gd name="connsiteY0" fmla="*/ 588858 h 588858"/>
              <a:gd name="connsiteX1" fmla="*/ 1352377 w 2760553"/>
              <a:gd name="connsiteY1" fmla="*/ 46240 h 588858"/>
              <a:gd name="connsiteX2" fmla="*/ 2294209 w 2760553"/>
              <a:gd name="connsiteY2" fmla="*/ 311416 h 588858"/>
              <a:gd name="connsiteX3" fmla="*/ 2760553 w 2760553"/>
              <a:gd name="connsiteY3" fmla="*/ 238264 h 588858"/>
              <a:gd name="connsiteX0" fmla="*/ 0 w 2936299"/>
              <a:gd name="connsiteY0" fmla="*/ 588858 h 588858"/>
              <a:gd name="connsiteX1" fmla="*/ 1352377 w 2936299"/>
              <a:gd name="connsiteY1" fmla="*/ 46240 h 588858"/>
              <a:gd name="connsiteX2" fmla="*/ 2294209 w 2936299"/>
              <a:gd name="connsiteY2" fmla="*/ 311416 h 588858"/>
              <a:gd name="connsiteX3" fmla="*/ 2936299 w 2936299"/>
              <a:gd name="connsiteY3" fmla="*/ 8229 h 588858"/>
              <a:gd name="connsiteX0" fmla="*/ 0 w 3113842"/>
              <a:gd name="connsiteY0" fmla="*/ 883371 h 883371"/>
              <a:gd name="connsiteX1" fmla="*/ 1529920 w 3113842"/>
              <a:gd name="connsiteY1" fmla="*/ 88314 h 883371"/>
              <a:gd name="connsiteX2" fmla="*/ 2471752 w 3113842"/>
              <a:gd name="connsiteY2" fmla="*/ 353490 h 883371"/>
              <a:gd name="connsiteX3" fmla="*/ 3113842 w 3113842"/>
              <a:gd name="connsiteY3" fmla="*/ 50303 h 883371"/>
              <a:gd name="connsiteX0" fmla="*/ 663836 w 3777678"/>
              <a:gd name="connsiteY0" fmla="*/ 925973 h 1314104"/>
              <a:gd name="connsiteX1" fmla="*/ 254986 w 3777678"/>
              <a:gd name="connsiteY1" fmla="*/ 1181594 h 1314104"/>
              <a:gd name="connsiteX2" fmla="*/ 2193756 w 3777678"/>
              <a:gd name="connsiteY2" fmla="*/ 130916 h 1314104"/>
              <a:gd name="connsiteX3" fmla="*/ 3135588 w 3777678"/>
              <a:gd name="connsiteY3" fmla="*/ 396092 h 1314104"/>
              <a:gd name="connsiteX4" fmla="*/ 3777678 w 3777678"/>
              <a:gd name="connsiteY4" fmla="*/ 92905 h 1314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7678" h="1314104">
                <a:moveTo>
                  <a:pt x="663836" y="925973"/>
                </a:moveTo>
                <a:cubicBezTo>
                  <a:pt x="665247" y="925276"/>
                  <a:pt x="-1" y="1314104"/>
                  <a:pt x="254986" y="1181594"/>
                </a:cubicBezTo>
                <a:cubicBezTo>
                  <a:pt x="509973" y="1049085"/>
                  <a:pt x="1713656" y="261833"/>
                  <a:pt x="2193756" y="130916"/>
                </a:cubicBezTo>
                <a:cubicBezTo>
                  <a:pt x="2673856" y="-1"/>
                  <a:pt x="2871601" y="402427"/>
                  <a:pt x="3135588" y="396092"/>
                </a:cubicBezTo>
                <a:cubicBezTo>
                  <a:pt x="3399575" y="389757"/>
                  <a:pt x="3699954" y="109669"/>
                  <a:pt x="3777678" y="92905"/>
                </a:cubicBezTo>
              </a:path>
            </a:pathLst>
          </a:custGeom>
          <a:ln w="57150">
            <a:solidFill>
              <a:schemeClr val="tx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7" name="Oval 6"/>
          <p:cNvSpPr/>
          <p:nvPr/>
        </p:nvSpPr>
        <p:spPr>
          <a:xfrm>
            <a:off x="1409985" y="4661486"/>
            <a:ext cx="34810" cy="333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10" name="TextBox 9"/>
          <p:cNvSpPr txBox="1"/>
          <p:nvPr/>
        </p:nvSpPr>
        <p:spPr>
          <a:xfrm>
            <a:off x="1315559" y="4680555"/>
            <a:ext cx="232062" cy="508570"/>
          </a:xfrm>
          <a:prstGeom prst="rect">
            <a:avLst/>
          </a:prstGeom>
          <a:noFill/>
        </p:spPr>
        <p:txBody>
          <a:bodyPr wrap="square" rtlCol="0">
            <a:spAutoFit/>
          </a:bodyPr>
          <a:lstStyle/>
          <a:p>
            <a:pPr eaLnBrk="0" fontAlgn="base" hangingPunct="0">
              <a:spcBef>
                <a:spcPct val="0"/>
              </a:spcBef>
              <a:spcAft>
                <a:spcPct val="0"/>
              </a:spcAft>
            </a:pPr>
            <a:r>
              <a:rPr lang="en-US" sz="3600" b="1" dirty="0" smtClean="0">
                <a:solidFill>
                  <a:srgbClr val="FFFFFF"/>
                </a:solidFill>
                <a:latin typeface="Times New Roman" pitchFamily="18" charset="0"/>
                <a:cs typeface="Times New Roman" pitchFamily="18" charset="0"/>
              </a:rPr>
              <a:t>x</a:t>
            </a:r>
          </a:p>
        </p:txBody>
      </p:sp>
      <p:sp>
        <p:nvSpPr>
          <p:cNvPr id="11" name="TextBox 10"/>
          <p:cNvSpPr txBox="1"/>
          <p:nvPr/>
        </p:nvSpPr>
        <p:spPr>
          <a:xfrm>
            <a:off x="4038600" y="2158430"/>
            <a:ext cx="420238" cy="508570"/>
          </a:xfrm>
          <a:prstGeom prst="rect">
            <a:avLst/>
          </a:prstGeom>
          <a:noFill/>
        </p:spPr>
        <p:txBody>
          <a:bodyPr wrap="square" rtlCol="0">
            <a:spAutoFit/>
          </a:bodyPr>
          <a:lstStyle/>
          <a:p>
            <a:pPr eaLnBrk="0" fontAlgn="base" hangingPunct="0">
              <a:spcBef>
                <a:spcPct val="0"/>
              </a:spcBef>
              <a:spcAft>
                <a:spcPct val="0"/>
              </a:spcAft>
            </a:pPr>
            <a:r>
              <a:rPr lang="en-US" sz="3600" b="1" dirty="0" smtClean="0">
                <a:solidFill>
                  <a:srgbClr val="FFFFFF"/>
                </a:solidFill>
                <a:latin typeface="Times New Roman" pitchFamily="18" charset="0"/>
                <a:cs typeface="Times New Roman" pitchFamily="18" charset="0"/>
              </a:rPr>
              <a:t>p</a:t>
            </a:r>
            <a:endParaRPr lang="en-US" sz="3600" i="1" baseline="-25000" dirty="0" smtClean="0">
              <a:solidFill>
                <a:srgbClr val="FFFFFF"/>
              </a:solidFill>
              <a:latin typeface="Times New Roman" pitchFamily="18" charset="0"/>
              <a:cs typeface="Times New Roman" pitchFamily="18" charset="0"/>
            </a:endParaRPr>
          </a:p>
        </p:txBody>
      </p:sp>
      <p:sp>
        <p:nvSpPr>
          <p:cNvPr id="12" name="TextBox 11"/>
          <p:cNvSpPr txBox="1"/>
          <p:nvPr/>
        </p:nvSpPr>
        <p:spPr>
          <a:xfrm>
            <a:off x="2454771" y="3505200"/>
            <a:ext cx="232062" cy="508570"/>
          </a:xfrm>
          <a:prstGeom prst="rect">
            <a:avLst/>
          </a:prstGeom>
          <a:noFill/>
        </p:spPr>
        <p:txBody>
          <a:bodyPr wrap="square" rtlCol="0">
            <a:spAutoFit/>
          </a:bodyPr>
          <a:lstStyle/>
          <a:p>
            <a:pPr eaLnBrk="0" fontAlgn="base" hangingPunct="0">
              <a:spcBef>
                <a:spcPct val="0"/>
              </a:spcBef>
              <a:spcAft>
                <a:spcPct val="0"/>
              </a:spcAft>
            </a:pPr>
            <a:r>
              <a:rPr lang="en-US" sz="3600" b="1" dirty="0" smtClean="0">
                <a:solidFill>
                  <a:srgbClr val="FFFFFF"/>
                </a:solidFill>
                <a:latin typeface="Times New Roman" pitchFamily="18" charset="0"/>
                <a:cs typeface="Times New Roman" pitchFamily="18" charset="0"/>
              </a:rPr>
              <a:t>l</a:t>
            </a:r>
          </a:p>
        </p:txBody>
      </p:sp>
      <p:sp>
        <p:nvSpPr>
          <p:cNvPr id="18" name="Freeform 17"/>
          <p:cNvSpPr/>
          <p:nvPr/>
        </p:nvSpPr>
        <p:spPr>
          <a:xfrm>
            <a:off x="777918" y="4676552"/>
            <a:ext cx="1586884" cy="208660"/>
          </a:xfrm>
          <a:custGeom>
            <a:avLst/>
            <a:gdLst>
              <a:gd name="connsiteX0" fmla="*/ 0 w 2473452"/>
              <a:gd name="connsiteY0" fmla="*/ 329184 h 329184"/>
              <a:gd name="connsiteX1" fmla="*/ 987552 w 2473452"/>
              <a:gd name="connsiteY1" fmla="*/ 9144 h 329184"/>
              <a:gd name="connsiteX2" fmla="*/ 1929384 w 2473452"/>
              <a:gd name="connsiteY2" fmla="*/ 274320 h 329184"/>
              <a:gd name="connsiteX3" fmla="*/ 2395728 w 2473452"/>
              <a:gd name="connsiteY3" fmla="*/ 201168 h 329184"/>
              <a:gd name="connsiteX4" fmla="*/ 2395728 w 2473452"/>
              <a:gd name="connsiteY4" fmla="*/ 173736 h 329184"/>
              <a:gd name="connsiteX0" fmla="*/ 0 w 2395728"/>
              <a:gd name="connsiteY0" fmla="*/ 329184 h 329184"/>
              <a:gd name="connsiteX1" fmla="*/ 987552 w 2395728"/>
              <a:gd name="connsiteY1" fmla="*/ 9144 h 329184"/>
              <a:gd name="connsiteX2" fmla="*/ 1929384 w 2395728"/>
              <a:gd name="connsiteY2" fmla="*/ 274320 h 329184"/>
              <a:gd name="connsiteX3" fmla="*/ 2395728 w 2395728"/>
              <a:gd name="connsiteY3" fmla="*/ 201168 h 329184"/>
            </a:gdLst>
            <a:ahLst/>
            <a:cxnLst>
              <a:cxn ang="0">
                <a:pos x="connsiteX0" y="connsiteY0"/>
              </a:cxn>
              <a:cxn ang="0">
                <a:pos x="connsiteX1" y="connsiteY1"/>
              </a:cxn>
              <a:cxn ang="0">
                <a:pos x="connsiteX2" y="connsiteY2"/>
              </a:cxn>
              <a:cxn ang="0">
                <a:pos x="connsiteX3" y="connsiteY3"/>
              </a:cxn>
            </a:cxnLst>
            <a:rect l="l" t="t" r="r" b="b"/>
            <a:pathLst>
              <a:path w="2395728" h="329184">
                <a:moveTo>
                  <a:pt x="0" y="329184"/>
                </a:moveTo>
                <a:cubicBezTo>
                  <a:pt x="332994" y="173736"/>
                  <a:pt x="665988" y="18288"/>
                  <a:pt x="987552" y="9144"/>
                </a:cubicBezTo>
                <a:cubicBezTo>
                  <a:pt x="1309116" y="0"/>
                  <a:pt x="1694688" y="242316"/>
                  <a:pt x="1929384" y="274320"/>
                </a:cubicBezTo>
                <a:cubicBezTo>
                  <a:pt x="2164080" y="306324"/>
                  <a:pt x="2318004" y="217932"/>
                  <a:pt x="2395728" y="201168"/>
                </a:cubicBezTo>
              </a:path>
            </a:pathLst>
          </a:custGeom>
          <a:ln w="571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23" name="Oval 22"/>
          <p:cNvSpPr/>
          <p:nvPr/>
        </p:nvSpPr>
        <p:spPr>
          <a:xfrm>
            <a:off x="4386757" y="2261100"/>
            <a:ext cx="34810" cy="333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grpSp>
        <p:nvGrpSpPr>
          <p:cNvPr id="2" name="Skupina 36"/>
          <p:cNvGrpSpPr/>
          <p:nvPr/>
        </p:nvGrpSpPr>
        <p:grpSpPr>
          <a:xfrm>
            <a:off x="838200" y="1437153"/>
            <a:ext cx="4337401" cy="1617862"/>
            <a:chOff x="896383" y="1437153"/>
            <a:chExt cx="4337401" cy="1617862"/>
          </a:xfrm>
        </p:grpSpPr>
        <p:sp>
          <p:nvSpPr>
            <p:cNvPr id="9" name="Oval 8"/>
            <p:cNvSpPr/>
            <p:nvPr/>
          </p:nvSpPr>
          <p:spPr>
            <a:xfrm>
              <a:off x="3609351" y="1500497"/>
              <a:ext cx="1624433" cy="1554518"/>
            </a:xfrm>
            <a:prstGeom prst="ellipse">
              <a:avLst/>
            </a:prstGeom>
            <a:solidFill>
              <a:schemeClr val="accent1">
                <a:lumMod val="60000"/>
                <a:lumOff val="40000"/>
                <a:alpha val="10000"/>
              </a:schemeClr>
            </a:solid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cxnSp>
          <p:nvCxnSpPr>
            <p:cNvPr id="26" name="Straight Connector 25"/>
            <p:cNvCxnSpPr/>
            <p:nvPr/>
          </p:nvCxnSpPr>
          <p:spPr bwMode="auto">
            <a:xfrm flipV="1">
              <a:off x="3614638" y="2265979"/>
              <a:ext cx="728762" cy="210186"/>
            </a:xfrm>
            <a:prstGeom prst="line">
              <a:avLst/>
            </a:prstGeom>
            <a:solidFill>
              <a:schemeClr val="accent1"/>
            </a:solidFill>
            <a:ln w="19050" cap="flat" cmpd="sng" algn="ctr">
              <a:solidFill>
                <a:srgbClr val="FFFF00"/>
              </a:solidFill>
              <a:prstDash val="sysDash"/>
              <a:round/>
              <a:headEnd type="arrow" w="med" len="med"/>
              <a:tailEnd type="arrow" w="med" len="med"/>
            </a:ln>
            <a:effectLst/>
          </p:spPr>
        </p:cxnSp>
        <p:sp>
          <p:nvSpPr>
            <p:cNvPr id="27" name="TextBox 26"/>
            <p:cNvSpPr txBox="1"/>
            <p:nvPr/>
          </p:nvSpPr>
          <p:spPr>
            <a:xfrm>
              <a:off x="896383" y="1437153"/>
              <a:ext cx="2207900" cy="400110"/>
            </a:xfrm>
            <a:prstGeom prst="rect">
              <a:avLst/>
            </a:prstGeom>
            <a:noFill/>
          </p:spPr>
          <p:txBody>
            <a:bodyPr wrap="square" rtlCol="0">
              <a:spAutoFit/>
            </a:bodyPr>
            <a:lstStyle/>
            <a:p>
              <a:pPr algn="ctr" eaLnBrk="0" fontAlgn="base" hangingPunct="0">
                <a:spcBef>
                  <a:spcPct val="0"/>
                </a:spcBef>
                <a:spcAft>
                  <a:spcPct val="0"/>
                </a:spcAft>
              </a:pPr>
              <a:r>
                <a:rPr lang="en-US" sz="2000" dirty="0" smtClean="0">
                  <a:solidFill>
                    <a:srgbClr val="FFFFFF"/>
                  </a:solidFill>
                </a:rPr>
                <a:t>Non-zero radius (r)</a:t>
              </a:r>
              <a:endParaRPr lang="en-US" sz="2000" dirty="0">
                <a:solidFill>
                  <a:srgbClr val="FFFFFF"/>
                </a:solidFill>
              </a:endParaRPr>
            </a:p>
          </p:txBody>
        </p:sp>
        <p:cxnSp>
          <p:nvCxnSpPr>
            <p:cNvPr id="30" name="Straight Arrow Connector 29"/>
            <p:cNvCxnSpPr/>
            <p:nvPr/>
          </p:nvCxnSpPr>
          <p:spPr bwMode="auto">
            <a:xfrm>
              <a:off x="2909468" y="1631968"/>
              <a:ext cx="1039011" cy="6493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31" name="AutoShape 12"/>
          <p:cNvSpPr>
            <a:spLocks noChangeAspect="1" noChangeArrowheads="1"/>
          </p:cNvSpPr>
          <p:nvPr/>
        </p:nvSpPr>
        <p:spPr bwMode="auto">
          <a:xfrm>
            <a:off x="4193568" y="2042379"/>
            <a:ext cx="403494" cy="403494"/>
          </a:xfrm>
          <a:prstGeom prst="sun">
            <a:avLst>
              <a:gd name="adj" fmla="val 33014"/>
            </a:avLst>
          </a:prstGeom>
          <a:solidFill>
            <a:srgbClr val="FFD72D"/>
          </a:solidFill>
          <a:ln w="9525">
            <a:solidFill>
              <a:schemeClr val="tx1"/>
            </a:solidFill>
            <a:miter lim="800000"/>
            <a:headEnd/>
            <a:tailEnd/>
          </a:ln>
          <a:effectLst/>
        </p:spPr>
        <p:txBody>
          <a:bodyPr wrap="none" anchor="ctr"/>
          <a:lstStyle/>
          <a:p>
            <a:endParaRPr lang="en-US"/>
          </a:p>
        </p:txBody>
      </p:sp>
      <p:cxnSp>
        <p:nvCxnSpPr>
          <p:cNvPr id="33" name="Straight Arrow Connector 5"/>
          <p:cNvCxnSpPr/>
          <p:nvPr/>
        </p:nvCxnSpPr>
        <p:spPr>
          <a:xfrm flipV="1">
            <a:off x="1435476" y="3862613"/>
            <a:ext cx="1004979" cy="8179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Skupina 38"/>
          <p:cNvGrpSpPr/>
          <p:nvPr/>
        </p:nvGrpSpPr>
        <p:grpSpPr>
          <a:xfrm>
            <a:off x="506753" y="1066800"/>
            <a:ext cx="5665447" cy="3615548"/>
            <a:chOff x="506753" y="1066800"/>
            <a:chExt cx="5665447" cy="3615548"/>
          </a:xfrm>
        </p:grpSpPr>
        <p:cxnSp>
          <p:nvCxnSpPr>
            <p:cNvPr id="6" name="Straight Arrow Connector 5"/>
            <p:cNvCxnSpPr>
              <a:stCxn id="7" idx="7"/>
            </p:cNvCxnSpPr>
            <p:nvPr/>
          </p:nvCxnSpPr>
          <p:spPr>
            <a:xfrm rot="5400000" flipH="1" flipV="1">
              <a:off x="1637158" y="3795305"/>
              <a:ext cx="673599" cy="10685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8" idx="1"/>
            </p:cNvCxnSpPr>
            <p:nvPr/>
          </p:nvCxnSpPr>
          <p:spPr>
            <a:xfrm flipV="1">
              <a:off x="1432053" y="1066800"/>
              <a:ext cx="2835147" cy="36155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p:cNvCxnSpPr>
            <p:nvPr/>
          </p:nvCxnSpPr>
          <p:spPr>
            <a:xfrm flipV="1">
              <a:off x="1432054" y="2282213"/>
              <a:ext cx="4740146" cy="24001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429000" y="3505200"/>
              <a:ext cx="656155" cy="508570"/>
            </a:xfrm>
            <a:prstGeom prst="rect">
              <a:avLst/>
            </a:prstGeom>
            <a:noFill/>
          </p:spPr>
          <p:txBody>
            <a:bodyPr wrap="square" rtlCol="0">
              <a:spAutoFit/>
            </a:bodyPr>
            <a:lstStyle/>
            <a:p>
              <a:pPr eaLnBrk="0" fontAlgn="base" hangingPunct="0">
                <a:spcBef>
                  <a:spcPct val="0"/>
                </a:spcBef>
                <a:spcAft>
                  <a:spcPct val="0"/>
                </a:spcAft>
              </a:pPr>
              <a:r>
                <a:rPr lang="el-GR" sz="3600" dirty="0" smtClean="0">
                  <a:solidFill>
                    <a:srgbClr val="FFFFFF"/>
                  </a:solidFill>
                  <a:latin typeface="Times New Roman" pitchFamily="18" charset="0"/>
                  <a:cs typeface="Times New Roman" pitchFamily="18" charset="0"/>
                </a:rPr>
                <a:t>Ω</a:t>
              </a:r>
              <a:endParaRPr lang="en-US" sz="3600" i="1" baseline="-25000" dirty="0" smtClean="0">
                <a:solidFill>
                  <a:srgbClr val="FFFFFF"/>
                </a:solidFill>
                <a:latin typeface="Times New Roman" pitchFamily="18" charset="0"/>
                <a:cs typeface="Times New Roman" pitchFamily="18" charset="0"/>
              </a:endParaRPr>
            </a:p>
          </p:txBody>
        </p:sp>
        <p:sp>
          <p:nvSpPr>
            <p:cNvPr id="28" name="TextBox 27"/>
            <p:cNvSpPr txBox="1"/>
            <p:nvPr/>
          </p:nvSpPr>
          <p:spPr>
            <a:xfrm>
              <a:off x="506753" y="2216412"/>
              <a:ext cx="2142961" cy="613753"/>
            </a:xfrm>
            <a:prstGeom prst="rect">
              <a:avLst/>
            </a:prstGeom>
            <a:noFill/>
          </p:spPr>
          <p:txBody>
            <a:bodyPr wrap="square" rtlCol="0">
              <a:spAutoFit/>
            </a:bodyPr>
            <a:lstStyle/>
            <a:p>
              <a:pPr algn="ctr" eaLnBrk="0" fontAlgn="base" hangingPunct="0">
                <a:spcBef>
                  <a:spcPct val="0"/>
                </a:spcBef>
                <a:spcAft>
                  <a:spcPct val="0"/>
                </a:spcAft>
              </a:pPr>
              <a:r>
                <a:rPr lang="en-US" sz="2000" dirty="0" smtClean="0">
                  <a:solidFill>
                    <a:srgbClr val="FFFFFF"/>
                  </a:solidFill>
                </a:rPr>
                <a:t>Integration over</a:t>
              </a:r>
            </a:p>
            <a:p>
              <a:pPr algn="ctr" eaLnBrk="0" fontAlgn="base" hangingPunct="0">
                <a:spcBef>
                  <a:spcPct val="0"/>
                </a:spcBef>
                <a:spcAft>
                  <a:spcPct val="0"/>
                </a:spcAft>
              </a:pPr>
              <a:r>
                <a:rPr lang="en-US" sz="2000" dirty="0" smtClean="0">
                  <a:solidFill>
                    <a:srgbClr val="FFFFFF"/>
                  </a:solidFill>
                </a:rPr>
                <a:t>non-zero solid angle</a:t>
              </a:r>
              <a:endParaRPr lang="en-US" sz="2000" dirty="0">
                <a:solidFill>
                  <a:srgbClr val="FFFFFF"/>
                </a:solidFill>
              </a:endParaRPr>
            </a:p>
          </p:txBody>
        </p:sp>
        <p:cxnSp>
          <p:nvCxnSpPr>
            <p:cNvPr id="32" name="Straight Arrow Connector 31"/>
            <p:cNvCxnSpPr/>
            <p:nvPr/>
          </p:nvCxnSpPr>
          <p:spPr bwMode="auto">
            <a:xfrm rot="16200000" flipH="1">
              <a:off x="2584777" y="2800855"/>
              <a:ext cx="454568" cy="4545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5"/>
            <p:cNvCxnSpPr/>
            <p:nvPr/>
          </p:nvCxnSpPr>
          <p:spPr>
            <a:xfrm flipV="1">
              <a:off x="1435476" y="3781177"/>
              <a:ext cx="899380" cy="8993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37889" name="Picture 1"/>
          <p:cNvPicPr>
            <a:picLocks noChangeAspect="1" noChangeArrowheads="1"/>
          </p:cNvPicPr>
          <p:nvPr/>
        </p:nvPicPr>
        <p:blipFill>
          <a:blip r:embed="rId3" cstate="print"/>
          <a:srcRect/>
          <a:stretch>
            <a:fillRect/>
          </a:stretch>
        </p:blipFill>
        <p:spPr bwMode="auto">
          <a:xfrm>
            <a:off x="781050" y="5363189"/>
            <a:ext cx="8286750" cy="1113811"/>
          </a:xfrm>
          <a:prstGeom prst="rect">
            <a:avLst/>
          </a:prstGeom>
          <a:noFill/>
          <a:ln w="9525">
            <a:noFill/>
            <a:miter lim="800000"/>
            <a:headEnd/>
            <a:tailEnd/>
          </a:ln>
          <a:effectLst/>
        </p:spPr>
      </p:pic>
      <p:sp>
        <p:nvSpPr>
          <p:cNvPr id="36" name="Obdélník 35"/>
          <p:cNvSpPr/>
          <p:nvPr/>
        </p:nvSpPr>
        <p:spPr bwMode="auto">
          <a:xfrm>
            <a:off x="685800" y="5334000"/>
            <a:ext cx="990600" cy="114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37" name="Obdélník 36"/>
          <p:cNvSpPr/>
          <p:nvPr/>
        </p:nvSpPr>
        <p:spPr bwMode="auto">
          <a:xfrm>
            <a:off x="2209800" y="5334000"/>
            <a:ext cx="2362200" cy="114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38" name="Obdélník 37"/>
          <p:cNvSpPr/>
          <p:nvPr/>
        </p:nvSpPr>
        <p:spPr bwMode="auto">
          <a:xfrm>
            <a:off x="4648200" y="5334000"/>
            <a:ext cx="1143000" cy="114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39" name="Obdélník 38"/>
          <p:cNvSpPr/>
          <p:nvPr/>
        </p:nvSpPr>
        <p:spPr bwMode="auto">
          <a:xfrm>
            <a:off x="5867400" y="5334000"/>
            <a:ext cx="2743200" cy="114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44" name="Rounded Rectangle 20"/>
          <p:cNvSpPr/>
          <p:nvPr/>
        </p:nvSpPr>
        <p:spPr bwMode="auto">
          <a:xfrm>
            <a:off x="2209800" y="5562600"/>
            <a:ext cx="2362200" cy="685800"/>
          </a:xfrm>
          <a:prstGeom prst="round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FFFFFF"/>
              </a:solidFill>
              <a:latin typeface="Arial" charset="0"/>
            </a:endParaRPr>
          </a:p>
        </p:txBody>
      </p:sp>
      <p:cxnSp>
        <p:nvCxnSpPr>
          <p:cNvPr id="45" name="Straight Arrow Connector 26"/>
          <p:cNvCxnSpPr/>
          <p:nvPr/>
        </p:nvCxnSpPr>
        <p:spPr bwMode="auto">
          <a:xfrm rot="10800000">
            <a:off x="1752600" y="4876800"/>
            <a:ext cx="1447802"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9" name="Straight Arrow Connector 26"/>
          <p:cNvCxnSpPr/>
          <p:nvPr/>
        </p:nvCxnSpPr>
        <p:spPr bwMode="auto">
          <a:xfrm rot="16200000" flipV="1">
            <a:off x="3390901" y="3619499"/>
            <a:ext cx="2971800" cy="7620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Rounded Rectangle 20"/>
          <p:cNvSpPr/>
          <p:nvPr/>
        </p:nvSpPr>
        <p:spPr bwMode="auto">
          <a:xfrm>
            <a:off x="5867400" y="5562600"/>
            <a:ext cx="2743200" cy="685800"/>
          </a:xfrm>
          <a:prstGeom prst="round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FFFFFF"/>
              </a:solidFill>
              <a:latin typeface="Arial" charset="0"/>
            </a:endParaRPr>
          </a:p>
        </p:txBody>
      </p:sp>
      <p:cxnSp>
        <p:nvCxnSpPr>
          <p:cNvPr id="52" name="Straight Arrow Connector 26"/>
          <p:cNvCxnSpPr/>
          <p:nvPr/>
        </p:nvCxnSpPr>
        <p:spPr bwMode="auto">
          <a:xfrm rot="16200000" flipV="1">
            <a:off x="4800601" y="3047999"/>
            <a:ext cx="2895600" cy="19812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102404" name="Picture 4"/>
          <p:cNvPicPr>
            <a:picLocks noChangeAspect="1" noChangeArrowheads="1"/>
          </p:cNvPicPr>
          <p:nvPr/>
        </p:nvPicPr>
        <p:blipFill>
          <a:blip r:embed="rId4" cstate="print"/>
          <a:srcRect/>
          <a:stretch>
            <a:fillRect/>
          </a:stretch>
        </p:blipFill>
        <p:spPr bwMode="auto">
          <a:xfrm>
            <a:off x="304800" y="5562600"/>
            <a:ext cx="505206" cy="624078"/>
          </a:xfrm>
          <a:prstGeom prst="rect">
            <a:avLst/>
          </a:prstGeom>
          <a:noFill/>
          <a:ln w="9525">
            <a:noFill/>
            <a:miter lim="800000"/>
            <a:headEnd/>
            <a:tailEnd/>
          </a:ln>
          <a:effectLst/>
        </p:spPr>
      </p:pic>
      <p:pic>
        <p:nvPicPr>
          <p:cNvPr id="102405" name="Picture 5"/>
          <p:cNvPicPr>
            <a:picLocks noChangeAspect="1" noChangeArrowheads="1"/>
          </p:cNvPicPr>
          <p:nvPr/>
        </p:nvPicPr>
        <p:blipFill>
          <a:blip r:embed="rId5" cstate="print"/>
          <a:srcRect/>
          <a:stretch>
            <a:fillRect/>
          </a:stretch>
        </p:blipFill>
        <p:spPr bwMode="auto">
          <a:xfrm>
            <a:off x="4648184" y="5527344"/>
            <a:ext cx="1136714" cy="765239"/>
          </a:xfrm>
          <a:prstGeom prst="rect">
            <a:avLst/>
          </a:prstGeom>
          <a:noFill/>
          <a:ln w="9525">
            <a:noFill/>
            <a:miter lim="800000"/>
            <a:headEnd/>
            <a:tailEnd/>
          </a:ln>
          <a:effectLst/>
        </p:spPr>
      </p:pic>
      <p:sp>
        <p:nvSpPr>
          <p:cNvPr id="48" name="Rounded Rectangle 20"/>
          <p:cNvSpPr/>
          <p:nvPr/>
        </p:nvSpPr>
        <p:spPr bwMode="auto">
          <a:xfrm>
            <a:off x="4648200" y="5562600"/>
            <a:ext cx="1143000" cy="685800"/>
          </a:xfrm>
          <a:prstGeom prst="round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FFFFFF"/>
              </a:solidFill>
              <a:latin typeface="Arial" charset="0"/>
            </a:endParaRPr>
          </a:p>
        </p:txBody>
      </p:sp>
      <p:pic>
        <p:nvPicPr>
          <p:cNvPr id="102406" name="Picture 6"/>
          <p:cNvPicPr>
            <a:picLocks noChangeAspect="1" noChangeArrowheads="1"/>
          </p:cNvPicPr>
          <p:nvPr/>
        </p:nvPicPr>
        <p:blipFill>
          <a:blip r:embed="rId6" cstate="print"/>
          <a:srcRect/>
          <a:stretch>
            <a:fillRect/>
          </a:stretch>
        </p:blipFill>
        <p:spPr bwMode="auto">
          <a:xfrm>
            <a:off x="6580496" y="5576248"/>
            <a:ext cx="1322451" cy="66122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par>
                                <p:cTn id="25" presetID="10" presetClass="exit" presetSubtype="0" fill="hold" grpId="0" nodeType="withEffect">
                                  <p:stCondLst>
                                    <p:cond delay="0"/>
                                  </p:stCondLst>
                                  <p:childTnLst>
                                    <p:animEffect transition="out" filter="fade">
                                      <p:cBhvr>
                                        <p:cTn id="26" dur="500"/>
                                        <p:tgtEl>
                                          <p:spTgt spid="38"/>
                                        </p:tgtEl>
                                      </p:cBhvr>
                                    </p:animEffect>
                                    <p:set>
                                      <p:cBhvr>
                                        <p:cTn id="27" dur="1" fill="hold">
                                          <p:stCondLst>
                                            <p:cond delay="499"/>
                                          </p:stCondLst>
                                        </p:cTn>
                                        <p:tgtEl>
                                          <p:spTgt spid="3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02405"/>
                                        </p:tgtEl>
                                        <p:attrNameLst>
                                          <p:attrName>style.visibility</p:attrName>
                                        </p:attrNameLst>
                                      </p:cBhvr>
                                      <p:to>
                                        <p:strVal val="visible"/>
                                      </p:to>
                                    </p:set>
                                    <p:animEffect transition="in" filter="fade">
                                      <p:cBhvr>
                                        <p:cTn id="36" dur="500"/>
                                        <p:tgtEl>
                                          <p:spTgt spid="102405"/>
                                        </p:tgtEl>
                                      </p:cBhvr>
                                    </p:animEffect>
                                  </p:childTnLst>
                                </p:cTn>
                              </p:par>
                              <p:par>
                                <p:cTn id="37" presetID="10"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39"/>
                                        </p:tgtEl>
                                      </p:cBhvr>
                                    </p:animEffect>
                                    <p:set>
                                      <p:cBhvr>
                                        <p:cTn id="44" dur="1" fill="hold">
                                          <p:stCondLst>
                                            <p:cond delay="499"/>
                                          </p:stCondLst>
                                        </p:cTn>
                                        <p:tgtEl>
                                          <p:spTgt spid="39"/>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par>
                                <p:cTn id="48" presetID="10" presetClass="entr" presetSubtype="0" fill="hold"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1"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102406"/>
                                        </p:tgtEl>
                                        <p:attrNameLst>
                                          <p:attrName>style.visibility</p:attrName>
                                        </p:attrNameLst>
                                      </p:cBhvr>
                                      <p:to>
                                        <p:strVal val="visible"/>
                                      </p:to>
                                    </p:set>
                                    <p:animEffect transition="in" filter="fade">
                                      <p:cBhvr>
                                        <p:cTn id="59" dur="500"/>
                                        <p:tgtEl>
                                          <p:spTgt spid="10240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36"/>
                                        </p:tgtEl>
                                      </p:cBhvr>
                                    </p:animEffect>
                                    <p:set>
                                      <p:cBhvr>
                                        <p:cTn id="64" dur="1" fill="hold">
                                          <p:stCondLst>
                                            <p:cond delay="499"/>
                                          </p:stCondLst>
                                        </p:cTn>
                                        <p:tgtEl>
                                          <p:spTgt spid="3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02404"/>
                                        </p:tgtEl>
                                        <p:attrNameLst>
                                          <p:attrName>style.visibility</p:attrName>
                                        </p:attrNameLst>
                                      </p:cBhvr>
                                      <p:to>
                                        <p:strVal val="visible"/>
                                      </p:to>
                                    </p:set>
                                    <p:animEffect transition="in" filter="fade">
                                      <p:cBhvr>
                                        <p:cTn id="69" dur="5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8" grpId="1" animBg="1"/>
      <p:bldP spid="39" grpId="0" animBg="1"/>
      <p:bldP spid="39" grpId="1" animBg="1"/>
      <p:bldP spid="44" grpId="0" animBg="1"/>
      <p:bldP spid="44" grpId="1" animBg="1"/>
      <p:bldP spid="51" grpId="0" animBg="1"/>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en-US"/>
          </a:p>
        </p:txBody>
      </p:sp>
      <p:sp>
        <p:nvSpPr>
          <p:cNvPr id="3" name="Zástupný symbol pro číslo snímku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3</a:t>
            </a:fld>
            <a:endParaRPr lang="en-US" dirty="0">
              <a:solidFill>
                <a:srgbClr val="FFFFFF"/>
              </a:solidFill>
            </a:endParaRPr>
          </a:p>
        </p:txBody>
      </p:sp>
      <p:sp>
        <p:nvSpPr>
          <p:cNvPr id="4" name="Nadpis 3"/>
          <p:cNvSpPr>
            <a:spLocks noGrp="1"/>
          </p:cNvSpPr>
          <p:nvPr>
            <p:ph type="title"/>
          </p:nvPr>
        </p:nvSpPr>
        <p:spPr/>
        <p:txBody>
          <a:bodyPr/>
          <a:lstStyle/>
          <a:p>
            <a:r>
              <a:rPr lang="en-US" dirty="0" smtClean="0"/>
              <a:t>Clamping</a:t>
            </a:r>
            <a:endParaRPr lang="en-US" dirty="0"/>
          </a:p>
        </p:txBody>
      </p:sp>
      <p:pic>
        <p:nvPicPr>
          <p:cNvPr id="70658" name="Picture 2" descr="D:\devel\workspace\render2010\scenes\cb\c0.png"/>
          <p:cNvPicPr>
            <a:picLocks noChangeAspect="1" noChangeArrowheads="1"/>
          </p:cNvPicPr>
          <p:nvPr/>
        </p:nvPicPr>
        <p:blipFill>
          <a:blip r:embed="rId2" cstate="print"/>
          <a:srcRect/>
          <a:stretch>
            <a:fillRect/>
          </a:stretch>
        </p:blipFill>
        <p:spPr bwMode="auto">
          <a:xfrm>
            <a:off x="381000" y="1143000"/>
            <a:ext cx="2681905" cy="2681905"/>
          </a:xfrm>
          <a:prstGeom prst="rect">
            <a:avLst/>
          </a:prstGeom>
          <a:noFill/>
        </p:spPr>
      </p:pic>
      <p:pic>
        <p:nvPicPr>
          <p:cNvPr id="70660" name="Picture 4" descr="D:\devel\workspace\render2010\scenes\cb\c01.png"/>
          <p:cNvPicPr>
            <a:picLocks noChangeAspect="1" noChangeArrowheads="1"/>
          </p:cNvPicPr>
          <p:nvPr/>
        </p:nvPicPr>
        <p:blipFill>
          <a:blip r:embed="rId3" cstate="print"/>
          <a:srcRect/>
          <a:stretch>
            <a:fillRect/>
          </a:stretch>
        </p:blipFill>
        <p:spPr bwMode="auto">
          <a:xfrm>
            <a:off x="3276600" y="1143000"/>
            <a:ext cx="2681905" cy="2681905"/>
          </a:xfrm>
          <a:prstGeom prst="rect">
            <a:avLst/>
          </a:prstGeom>
          <a:noFill/>
        </p:spPr>
      </p:pic>
      <p:pic>
        <p:nvPicPr>
          <p:cNvPr id="70662" name="Picture 6" descr="D:\devel\workspace\render2010\scenes\cb\pt.png"/>
          <p:cNvPicPr>
            <a:picLocks noChangeAspect="1" noChangeArrowheads="1"/>
          </p:cNvPicPr>
          <p:nvPr/>
        </p:nvPicPr>
        <p:blipFill>
          <a:blip r:embed="rId4" cstate="print"/>
          <a:srcRect/>
          <a:stretch>
            <a:fillRect/>
          </a:stretch>
        </p:blipFill>
        <p:spPr bwMode="auto">
          <a:xfrm>
            <a:off x="6172200" y="1143000"/>
            <a:ext cx="2667000" cy="2667001"/>
          </a:xfrm>
          <a:prstGeom prst="rect">
            <a:avLst/>
          </a:prstGeom>
          <a:noFill/>
        </p:spPr>
      </p:pic>
      <p:sp>
        <p:nvSpPr>
          <p:cNvPr id="9" name="TextovéPole 8"/>
          <p:cNvSpPr txBox="1"/>
          <p:nvPr/>
        </p:nvSpPr>
        <p:spPr>
          <a:xfrm>
            <a:off x="457200" y="3821668"/>
            <a:ext cx="2498056" cy="369332"/>
          </a:xfrm>
          <a:prstGeom prst="rect">
            <a:avLst/>
          </a:prstGeom>
          <a:noFill/>
        </p:spPr>
        <p:txBody>
          <a:bodyPr wrap="none" rtlCol="0">
            <a:spAutoFit/>
          </a:bodyPr>
          <a:lstStyle/>
          <a:p>
            <a:r>
              <a:rPr lang="en-US" dirty="0" smtClean="0"/>
              <a:t>1000 VPLs - no clamping</a:t>
            </a:r>
            <a:endParaRPr lang="en-US" dirty="0"/>
          </a:p>
        </p:txBody>
      </p:sp>
      <p:grpSp>
        <p:nvGrpSpPr>
          <p:cNvPr id="5" name="Skupina 12"/>
          <p:cNvGrpSpPr/>
          <p:nvPr/>
        </p:nvGrpSpPr>
        <p:grpSpPr>
          <a:xfrm>
            <a:off x="4785695" y="3962400"/>
            <a:ext cx="2681905" cy="2681905"/>
            <a:chOff x="4785695" y="3962400"/>
            <a:chExt cx="2681905" cy="2681905"/>
          </a:xfrm>
        </p:grpSpPr>
        <p:pic>
          <p:nvPicPr>
            <p:cNvPr id="70663" name="Picture 7" descr="D:\devel\workspace\render2010\scenes\cb\compensation-c01.png"/>
            <p:cNvPicPr>
              <a:picLocks noChangeAspect="1" noChangeArrowheads="1"/>
            </p:cNvPicPr>
            <p:nvPr/>
          </p:nvPicPr>
          <p:blipFill>
            <a:blip r:embed="rId5" cstate="print"/>
            <a:srcRect/>
            <a:stretch>
              <a:fillRect/>
            </a:stretch>
          </p:blipFill>
          <p:spPr bwMode="auto">
            <a:xfrm>
              <a:off x="4785695" y="3962400"/>
              <a:ext cx="2681905" cy="2681905"/>
            </a:xfrm>
            <a:prstGeom prst="rect">
              <a:avLst/>
            </a:prstGeom>
            <a:noFill/>
          </p:spPr>
        </p:pic>
        <p:sp>
          <p:nvSpPr>
            <p:cNvPr id="12" name="TextovéPole 11"/>
            <p:cNvSpPr txBox="1"/>
            <p:nvPr/>
          </p:nvSpPr>
          <p:spPr>
            <a:xfrm>
              <a:off x="5334000" y="6248400"/>
              <a:ext cx="1619354" cy="369332"/>
            </a:xfrm>
            <a:prstGeom prst="rect">
              <a:avLst/>
            </a:prstGeom>
            <a:noFill/>
          </p:spPr>
          <p:txBody>
            <a:bodyPr wrap="none" rtlCol="0">
              <a:spAutoFit/>
            </a:bodyPr>
            <a:lstStyle/>
            <a:p>
              <a:r>
                <a:rPr lang="en-US" dirty="0" smtClean="0"/>
                <a:t>missing energy</a:t>
              </a:r>
              <a:endParaRPr lang="en-US" dirty="0"/>
            </a:p>
          </p:txBody>
        </p:sp>
      </p:grpSp>
      <p:sp>
        <p:nvSpPr>
          <p:cNvPr id="10" name="TextovéPole 9"/>
          <p:cNvSpPr txBox="1"/>
          <p:nvPr/>
        </p:nvSpPr>
        <p:spPr>
          <a:xfrm>
            <a:off x="3508690" y="3810000"/>
            <a:ext cx="2206310" cy="369332"/>
          </a:xfrm>
          <a:prstGeom prst="rect">
            <a:avLst/>
          </a:prstGeom>
          <a:noFill/>
        </p:spPr>
        <p:txBody>
          <a:bodyPr wrap="none" rtlCol="0">
            <a:spAutoFit/>
          </a:bodyPr>
          <a:lstStyle/>
          <a:p>
            <a:r>
              <a:rPr lang="en-US" dirty="0" smtClean="0"/>
              <a:t>1000 VPLs - clamping</a:t>
            </a:r>
            <a:endParaRPr lang="en-US" dirty="0"/>
          </a:p>
        </p:txBody>
      </p:sp>
      <p:sp>
        <p:nvSpPr>
          <p:cNvPr id="11" name="TextovéPole 10"/>
          <p:cNvSpPr txBox="1"/>
          <p:nvPr/>
        </p:nvSpPr>
        <p:spPr>
          <a:xfrm>
            <a:off x="6327718" y="3810000"/>
            <a:ext cx="2435282" cy="369332"/>
          </a:xfrm>
          <a:prstGeom prst="rect">
            <a:avLst/>
          </a:prstGeom>
          <a:noFill/>
        </p:spPr>
        <p:txBody>
          <a:bodyPr wrap="none" rtlCol="0">
            <a:spAutoFit/>
          </a:bodyPr>
          <a:lstStyle/>
          <a:p>
            <a:r>
              <a:rPr lang="en-US" dirty="0" smtClean="0"/>
              <a:t>reference (path tracing)</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28"/>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30</a:t>
            </a:fld>
            <a:endParaRPr lang="en-US" dirty="0">
              <a:solidFill>
                <a:srgbClr val="FFFFFF"/>
              </a:solidFill>
            </a:endParaRPr>
          </a:p>
        </p:txBody>
      </p:sp>
      <p:sp>
        <p:nvSpPr>
          <p:cNvPr id="34" name="Title 3"/>
          <p:cNvSpPr>
            <a:spLocks noGrp="1"/>
          </p:cNvSpPr>
          <p:nvPr>
            <p:ph type="title"/>
          </p:nvPr>
        </p:nvSpPr>
        <p:spPr>
          <a:xfrm>
            <a:off x="514350" y="85725"/>
            <a:ext cx="8142288" cy="857250"/>
          </a:xfrm>
        </p:spPr>
        <p:txBody>
          <a:bodyPr/>
          <a:lstStyle/>
          <a:p>
            <a:r>
              <a:rPr lang="en-US" dirty="0" smtClean="0"/>
              <a:t>Virtual Spherical Light</a:t>
            </a:r>
            <a:endParaRPr lang="en-US" dirty="0"/>
          </a:p>
        </p:txBody>
      </p:sp>
      <p:sp>
        <p:nvSpPr>
          <p:cNvPr id="38" name="Obdélník 37"/>
          <p:cNvSpPr/>
          <p:nvPr/>
        </p:nvSpPr>
        <p:spPr bwMode="auto">
          <a:xfrm>
            <a:off x="4648200" y="5334000"/>
            <a:ext cx="1143000" cy="114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39" name="Obdélník 38"/>
          <p:cNvSpPr/>
          <p:nvPr/>
        </p:nvSpPr>
        <p:spPr bwMode="auto">
          <a:xfrm>
            <a:off x="5867400" y="5334000"/>
            <a:ext cx="2743200" cy="114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pic>
        <p:nvPicPr>
          <p:cNvPr id="103426" name="Picture 2"/>
          <p:cNvPicPr>
            <a:picLocks noChangeAspect="1" noChangeArrowheads="1"/>
          </p:cNvPicPr>
          <p:nvPr/>
        </p:nvPicPr>
        <p:blipFill>
          <a:blip r:embed="rId3" cstate="print"/>
          <a:srcRect/>
          <a:stretch>
            <a:fillRect/>
          </a:stretch>
        </p:blipFill>
        <p:spPr bwMode="auto">
          <a:xfrm>
            <a:off x="255896" y="5342191"/>
            <a:ext cx="7436930" cy="1211009"/>
          </a:xfrm>
          <a:prstGeom prst="rect">
            <a:avLst/>
          </a:prstGeom>
          <a:noFill/>
          <a:ln w="9525">
            <a:noFill/>
            <a:miter lim="800000"/>
            <a:headEnd/>
            <a:tailEnd/>
          </a:ln>
          <a:effectLst/>
        </p:spPr>
      </p:pic>
      <p:sp>
        <p:nvSpPr>
          <p:cNvPr id="41" name="Content Placeholder 1"/>
          <p:cNvSpPr>
            <a:spLocks noGrp="1"/>
          </p:cNvSpPr>
          <p:nvPr>
            <p:ph idx="1"/>
          </p:nvPr>
        </p:nvSpPr>
        <p:spPr>
          <a:xfrm>
            <a:off x="457200" y="1114425"/>
            <a:ext cx="8229600" cy="4143375"/>
          </a:xfrm>
        </p:spPr>
        <p:txBody>
          <a:bodyPr/>
          <a:lstStyle/>
          <a:p>
            <a:r>
              <a:rPr lang="en-US" dirty="0" smtClean="0">
                <a:solidFill>
                  <a:srgbClr val="F2F2F2"/>
                </a:solidFill>
              </a:rPr>
              <a:t>All inputs taken from </a:t>
            </a:r>
            <a:r>
              <a:rPr lang="en-US" b="1" dirty="0" smtClean="0">
                <a:solidFill>
                  <a:srgbClr val="F2F2F2"/>
                </a:solidFill>
                <a:latin typeface="Times New Roman" pitchFamily="18" charset="0"/>
                <a:cs typeface="Times New Roman" pitchFamily="18" charset="0"/>
              </a:rPr>
              <a:t>x</a:t>
            </a:r>
            <a:r>
              <a:rPr lang="en-US" dirty="0" smtClean="0">
                <a:solidFill>
                  <a:srgbClr val="F2F2F2"/>
                </a:solidFill>
              </a:rPr>
              <a:t> and </a:t>
            </a:r>
            <a:r>
              <a:rPr lang="en-US" b="1" dirty="0" smtClean="0">
                <a:solidFill>
                  <a:srgbClr val="F2F2F2"/>
                </a:solidFill>
                <a:latin typeface="Times New Roman" pitchFamily="18" charset="0"/>
                <a:cs typeface="Times New Roman" pitchFamily="18" charset="0"/>
              </a:rPr>
              <a:t>p</a:t>
            </a:r>
          </a:p>
          <a:p>
            <a:pPr lvl="1"/>
            <a:r>
              <a:rPr lang="en-US" dirty="0" smtClean="0">
                <a:solidFill>
                  <a:srgbClr val="F2F2F2"/>
                </a:solidFill>
              </a:rPr>
              <a:t>Local computation</a:t>
            </a:r>
          </a:p>
          <a:p>
            <a:r>
              <a:rPr lang="en-US" dirty="0" smtClean="0">
                <a:solidFill>
                  <a:srgbClr val="F2F2F2"/>
                </a:solidFill>
              </a:rPr>
              <a:t>Same interface as any other light</a:t>
            </a:r>
          </a:p>
          <a:p>
            <a:pPr lvl="1"/>
            <a:r>
              <a:rPr lang="en-US" dirty="0" smtClean="0">
                <a:solidFill>
                  <a:srgbClr val="F2F2F2"/>
                </a:solidFill>
              </a:rPr>
              <a:t>Can be implemented in a GPU </a:t>
            </a:r>
            <a:r>
              <a:rPr lang="en-US" dirty="0" err="1" smtClean="0">
                <a:solidFill>
                  <a:srgbClr val="F2F2F2"/>
                </a:solidFill>
              </a:rPr>
              <a:t>shader</a:t>
            </a:r>
            <a:endParaRPr lang="en-US" dirty="0" smtClean="0">
              <a:solidFill>
                <a:srgbClr val="F2F2F2"/>
              </a:solidFill>
            </a:endParaRPr>
          </a:p>
          <a:p>
            <a:r>
              <a:rPr lang="en-US" dirty="0" smtClean="0">
                <a:solidFill>
                  <a:srgbClr val="F2F2F2"/>
                </a:solidFill>
              </a:rPr>
              <a:t>Visibility factored from the integration</a:t>
            </a:r>
          </a:p>
          <a:p>
            <a:pPr lvl="1"/>
            <a:r>
              <a:rPr lang="en-US" dirty="0" smtClean="0">
                <a:solidFill>
                  <a:srgbClr val="F2F2F2"/>
                </a:solidFill>
              </a:rPr>
              <a:t>Can use shadow maps</a:t>
            </a:r>
          </a:p>
          <a:p>
            <a:endParaRPr lang="en-US" dirty="0" smtClean="0">
              <a:solidFill>
                <a:srgbClr val="F2F2F2"/>
              </a:solidFill>
            </a:endParaRPr>
          </a:p>
          <a:p>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500"/>
                                        <p:tgtEl>
                                          <p:spTgt spid="4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
                                            <p:txEl>
                                              <p:pRg st="1" end="1"/>
                                            </p:txEl>
                                          </p:spTgt>
                                        </p:tgtEl>
                                        <p:attrNameLst>
                                          <p:attrName>style.visibility</p:attrName>
                                        </p:attrNameLst>
                                      </p:cBhvr>
                                      <p:to>
                                        <p:strVal val="visible"/>
                                      </p:to>
                                    </p:set>
                                    <p:animEffect transition="in" filter="fade">
                                      <p:cBhvr>
                                        <p:cTn id="10" dur="500"/>
                                        <p:tgtEl>
                                          <p:spTgt spid="4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
                                            <p:txEl>
                                              <p:pRg st="2" end="2"/>
                                            </p:txEl>
                                          </p:spTgt>
                                        </p:tgtEl>
                                        <p:attrNameLst>
                                          <p:attrName>style.visibility</p:attrName>
                                        </p:attrNameLst>
                                      </p:cBhvr>
                                      <p:to>
                                        <p:strVal val="visible"/>
                                      </p:to>
                                    </p:set>
                                    <p:animEffect transition="in" filter="fade">
                                      <p:cBhvr>
                                        <p:cTn id="15" dur="500"/>
                                        <p:tgtEl>
                                          <p:spTgt spid="41">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1">
                                            <p:txEl>
                                              <p:pRg st="3" end="3"/>
                                            </p:txEl>
                                          </p:spTgt>
                                        </p:tgtEl>
                                        <p:attrNameLst>
                                          <p:attrName>style.visibility</p:attrName>
                                        </p:attrNameLst>
                                      </p:cBhvr>
                                      <p:to>
                                        <p:strVal val="visible"/>
                                      </p:to>
                                    </p:set>
                                    <p:animEffect transition="in" filter="fade">
                                      <p:cBhvr>
                                        <p:cTn id="18" dur="500"/>
                                        <p:tgtEl>
                                          <p:spTgt spid="4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
                                            <p:txEl>
                                              <p:pRg st="4" end="4"/>
                                            </p:txEl>
                                          </p:spTgt>
                                        </p:tgtEl>
                                        <p:attrNameLst>
                                          <p:attrName>style.visibility</p:attrName>
                                        </p:attrNameLst>
                                      </p:cBhvr>
                                      <p:to>
                                        <p:strVal val="visible"/>
                                      </p:to>
                                    </p:set>
                                    <p:animEffect transition="in" filter="fade">
                                      <p:cBhvr>
                                        <p:cTn id="23" dur="500"/>
                                        <p:tgtEl>
                                          <p:spTgt spid="41">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1">
                                            <p:txEl>
                                              <p:pRg st="5" end="5"/>
                                            </p:txEl>
                                          </p:spTgt>
                                        </p:tgtEl>
                                        <p:attrNameLst>
                                          <p:attrName>style.visibility</p:attrName>
                                        </p:attrNameLst>
                                      </p:cBhvr>
                                      <p:to>
                                        <p:strVal val="visible"/>
                                      </p:to>
                                    </p:set>
                                    <p:animEffect transition="in" filter="fade">
                                      <p:cBhvr>
                                        <p:cTn id="26" dur="500"/>
                                        <p:tgtEl>
                                          <p:spTgt spid="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en-US" dirty="0" smtClean="0"/>
              <a:t>Matrix row-column sampling</a:t>
            </a:r>
            <a:endParaRPr lang="en-US" sz="2400" dirty="0" smtClean="0">
              <a:solidFill>
                <a:schemeClr val="bg2">
                  <a:lumMod val="40000"/>
                  <a:lumOff val="60000"/>
                </a:schemeClr>
              </a:solidFill>
            </a:endParaRPr>
          </a:p>
          <a:p>
            <a:pPr lvl="1"/>
            <a:r>
              <a:rPr lang="en-US" dirty="0" smtClean="0"/>
              <a:t>Shadow mapping for visibility</a:t>
            </a:r>
          </a:p>
          <a:p>
            <a:pPr lvl="1"/>
            <a:r>
              <a:rPr lang="en-US" dirty="0" smtClean="0"/>
              <a:t>VSL integral evaluated in a GPU </a:t>
            </a:r>
            <a:r>
              <a:rPr lang="en-US" dirty="0" err="1" smtClean="0"/>
              <a:t>shader</a:t>
            </a:r>
            <a:endParaRPr lang="en-US" dirty="0" smtClean="0"/>
          </a:p>
          <a:p>
            <a:endParaRPr lang="en-US" dirty="0" smtClean="0"/>
          </a:p>
          <a:p>
            <a:r>
              <a:rPr lang="en-US" dirty="0" smtClean="0"/>
              <a:t>Need more lights than in diffuse scenes </a:t>
            </a:r>
          </a:p>
          <a:p>
            <a:pPr>
              <a:buNone/>
            </a:pPr>
            <a:endParaRPr lang="en-US" dirty="0" smtClean="0"/>
          </a:p>
        </p:txBody>
      </p:sp>
      <p:sp>
        <p:nvSpPr>
          <p:cNvPr id="3" name="Zástupný symbol pro číslo snímku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31</a:t>
            </a:fld>
            <a:endParaRPr lang="en-US" dirty="0">
              <a:solidFill>
                <a:srgbClr val="FFFFFF"/>
              </a:solidFill>
            </a:endParaRPr>
          </a:p>
        </p:txBody>
      </p:sp>
      <p:sp>
        <p:nvSpPr>
          <p:cNvPr id="4" name="Nadpis 3"/>
          <p:cNvSpPr>
            <a:spLocks noGrp="1"/>
          </p:cNvSpPr>
          <p:nvPr>
            <p:ph type="title"/>
          </p:nvPr>
        </p:nvSpPr>
        <p:spPr/>
        <p:txBody>
          <a:bodyPr/>
          <a:lstStyle/>
          <a:p>
            <a:r>
              <a:rPr lang="en-US" dirty="0" smtClean="0"/>
              <a:t>Implementation</a:t>
            </a:r>
            <a:endParaRPr lang="cs-CZ"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Milos\code\vvs\paper\img\showkitchen-fullvpl.png"/>
          <p:cNvPicPr>
            <a:picLocks noChangeAspect="1" noChangeArrowheads="1"/>
          </p:cNvPicPr>
          <p:nvPr/>
        </p:nvPicPr>
        <p:blipFill>
          <a:blip r:embed="rId3" cstate="print"/>
          <a:stretch>
            <a:fillRect/>
          </a:stretch>
        </p:blipFill>
        <p:spPr bwMode="auto">
          <a:xfrm>
            <a:off x="900000" y="3960000"/>
            <a:ext cx="3599998" cy="2699999"/>
          </a:xfrm>
          <a:prstGeom prst="rect">
            <a:avLst/>
          </a:prstGeom>
          <a:noFill/>
          <a:ln>
            <a:solidFill>
              <a:schemeClr val="tx1"/>
            </a:solidFill>
          </a:ln>
        </p:spPr>
      </p:pic>
      <p:pic>
        <p:nvPicPr>
          <p:cNvPr id="6146" name="Picture 2" descr="C:\Users\Milos\code\vvs\paper\img\showkitchen-full.png"/>
          <p:cNvPicPr>
            <a:picLocks noChangeAspect="1" noChangeArrowheads="1"/>
          </p:cNvPicPr>
          <p:nvPr/>
        </p:nvPicPr>
        <p:blipFill>
          <a:blip r:embed="rId4" cstate="print"/>
          <a:stretch>
            <a:fillRect/>
          </a:stretch>
        </p:blipFill>
        <p:spPr bwMode="auto">
          <a:xfrm>
            <a:off x="4680000" y="3960000"/>
            <a:ext cx="3599998" cy="2699999"/>
          </a:xfrm>
          <a:prstGeom prst="rect">
            <a:avLst/>
          </a:prstGeom>
          <a:noFill/>
          <a:ln w="38100">
            <a:solidFill>
              <a:srgbClr val="FFC000"/>
            </a:solidFill>
          </a:ln>
        </p:spPr>
      </p:pic>
      <p:pic>
        <p:nvPicPr>
          <p:cNvPr id="6148" name="Picture 4" descr="C:\Users\Milos\code\vvs\paper\img\showkitchen-fullvsl.png"/>
          <p:cNvPicPr>
            <a:picLocks noChangeAspect="1" noChangeArrowheads="1"/>
          </p:cNvPicPr>
          <p:nvPr/>
        </p:nvPicPr>
        <p:blipFill>
          <a:blip r:embed="rId5" cstate="print"/>
          <a:stretch>
            <a:fillRect/>
          </a:stretch>
        </p:blipFill>
        <p:spPr bwMode="auto">
          <a:xfrm>
            <a:off x="4680001" y="1080000"/>
            <a:ext cx="3599998" cy="2699999"/>
          </a:xfrm>
          <a:prstGeom prst="rect">
            <a:avLst/>
          </a:prstGeom>
          <a:noFill/>
          <a:ln>
            <a:solidFill>
              <a:schemeClr val="tx1"/>
            </a:solidFill>
          </a:ln>
        </p:spPr>
      </p:pic>
      <p:sp>
        <p:nvSpPr>
          <p:cNvPr id="2" name="Title 1"/>
          <p:cNvSpPr>
            <a:spLocks noGrp="1"/>
          </p:cNvSpPr>
          <p:nvPr>
            <p:ph type="title"/>
          </p:nvPr>
        </p:nvSpPr>
        <p:spPr>
          <a:xfrm>
            <a:off x="514350" y="85725"/>
            <a:ext cx="8142288" cy="857250"/>
          </a:xfrm>
        </p:spPr>
        <p:txBody>
          <a:bodyPr/>
          <a:lstStyle/>
          <a:p>
            <a:r>
              <a:rPr lang="en-US" dirty="0" smtClean="0"/>
              <a:t>Results: Kitchen</a:t>
            </a:r>
            <a:endParaRPr lang="en-US" dirty="0"/>
          </a:p>
        </p:txBody>
      </p:sp>
      <p:sp>
        <p:nvSpPr>
          <p:cNvPr id="3" name="Content Placeholder 2"/>
          <p:cNvSpPr>
            <a:spLocks noGrp="1"/>
          </p:cNvSpPr>
          <p:nvPr>
            <p:ph idx="1"/>
          </p:nvPr>
        </p:nvSpPr>
        <p:spPr>
          <a:xfrm>
            <a:off x="457200" y="1114425"/>
            <a:ext cx="4191000" cy="2590800"/>
          </a:xfrm>
        </p:spPr>
        <p:txBody>
          <a:bodyPr/>
          <a:lstStyle/>
          <a:p>
            <a:r>
              <a:rPr lang="en-US" dirty="0" smtClean="0"/>
              <a:t>Most of the scene lit indirectly</a:t>
            </a:r>
          </a:p>
          <a:p>
            <a:r>
              <a:rPr lang="en-US" dirty="0" smtClean="0"/>
              <a:t>Many materials glossy and anisotropic</a:t>
            </a:r>
          </a:p>
        </p:txBody>
      </p:sp>
      <p:sp>
        <p:nvSpPr>
          <p:cNvPr id="7" name="TextBox 6"/>
          <p:cNvSpPr txBox="1"/>
          <p:nvPr/>
        </p:nvSpPr>
        <p:spPr>
          <a:xfrm>
            <a:off x="879475" y="5978856"/>
            <a:ext cx="2854325" cy="646331"/>
          </a:xfrm>
          <a:prstGeom prst="rect">
            <a:avLst/>
          </a:prstGeom>
          <a:noFill/>
        </p:spPr>
        <p:txBody>
          <a:bodyPr wrap="square" rtlCol="0">
            <a:spAutoFit/>
          </a:bodyPr>
          <a:lstStyle/>
          <a:p>
            <a:pPr eaLnBrk="0" fontAlgn="base" hangingPunct="0">
              <a:spcBef>
                <a:spcPct val="0"/>
              </a:spcBef>
              <a:spcAft>
                <a:spcPct val="0"/>
              </a:spcAft>
            </a:pPr>
            <a:r>
              <a:rPr lang="en-US" b="1" dirty="0" smtClean="0"/>
              <a:t>Clamped VPLs</a:t>
            </a:r>
          </a:p>
          <a:p>
            <a:pPr eaLnBrk="0" fontAlgn="base" hangingPunct="0">
              <a:spcBef>
                <a:spcPct val="0"/>
              </a:spcBef>
              <a:spcAft>
                <a:spcPct val="0"/>
              </a:spcAft>
            </a:pPr>
            <a:r>
              <a:rPr lang="en-US" b="1" dirty="0" smtClean="0"/>
              <a:t>34 sec (GPU) – 2000 lights</a:t>
            </a:r>
            <a:endParaRPr lang="en-US" b="1" dirty="0"/>
          </a:p>
        </p:txBody>
      </p:sp>
      <p:sp>
        <p:nvSpPr>
          <p:cNvPr id="8" name="TextBox 7"/>
          <p:cNvSpPr txBox="1"/>
          <p:nvPr/>
        </p:nvSpPr>
        <p:spPr>
          <a:xfrm>
            <a:off x="4648200" y="5983069"/>
            <a:ext cx="3657600" cy="646331"/>
          </a:xfrm>
          <a:prstGeom prst="rect">
            <a:avLst/>
          </a:prstGeom>
          <a:noFill/>
        </p:spPr>
        <p:txBody>
          <a:bodyPr wrap="square" rtlCol="0">
            <a:spAutoFit/>
          </a:bodyPr>
          <a:lstStyle/>
          <a:p>
            <a:pPr eaLnBrk="0" fontAlgn="base" hangingPunct="0">
              <a:spcBef>
                <a:spcPct val="0"/>
              </a:spcBef>
              <a:spcAft>
                <a:spcPct val="0"/>
              </a:spcAft>
            </a:pPr>
            <a:r>
              <a:rPr lang="en-US" b="1" dirty="0" smtClean="0"/>
              <a:t>New VSLs:</a:t>
            </a:r>
          </a:p>
          <a:p>
            <a:pPr eaLnBrk="0" fontAlgn="base" hangingPunct="0">
              <a:spcBef>
                <a:spcPct val="0"/>
              </a:spcBef>
              <a:spcAft>
                <a:spcPct val="0"/>
              </a:spcAft>
            </a:pPr>
            <a:r>
              <a:rPr lang="en-US" b="1" dirty="0" smtClean="0"/>
              <a:t>4 min 4 sec (GPU) – 10000 lights</a:t>
            </a:r>
            <a:endParaRPr lang="en-US" b="1" dirty="0"/>
          </a:p>
        </p:txBody>
      </p:sp>
      <p:sp>
        <p:nvSpPr>
          <p:cNvPr id="9" name="TextBox 8"/>
          <p:cNvSpPr txBox="1"/>
          <p:nvPr/>
        </p:nvSpPr>
        <p:spPr>
          <a:xfrm>
            <a:off x="4675827" y="3124200"/>
            <a:ext cx="2092325" cy="646331"/>
          </a:xfrm>
          <a:prstGeom prst="rect">
            <a:avLst/>
          </a:prstGeom>
          <a:noFill/>
        </p:spPr>
        <p:txBody>
          <a:bodyPr wrap="square" rtlCol="0">
            <a:spAutoFit/>
          </a:bodyPr>
          <a:lstStyle/>
          <a:p>
            <a:pPr eaLnBrk="0" fontAlgn="base" hangingPunct="0">
              <a:spcBef>
                <a:spcPct val="0"/>
              </a:spcBef>
              <a:spcAft>
                <a:spcPct val="0"/>
              </a:spcAft>
            </a:pPr>
            <a:r>
              <a:rPr lang="en-US" b="1" dirty="0" smtClean="0"/>
              <a:t>Path tracing:</a:t>
            </a:r>
          </a:p>
          <a:p>
            <a:pPr eaLnBrk="0" fontAlgn="base" hangingPunct="0">
              <a:spcBef>
                <a:spcPct val="0"/>
              </a:spcBef>
              <a:spcAft>
                <a:spcPct val="0"/>
              </a:spcAft>
            </a:pPr>
            <a:r>
              <a:rPr lang="en-US" b="1" dirty="0" smtClean="0"/>
              <a:t>316 hours (8 cores)</a:t>
            </a:r>
            <a:endParaRPr lang="en-US" b="1" dirty="0"/>
          </a:p>
        </p:txBody>
      </p:sp>
      <p:sp>
        <p:nvSpPr>
          <p:cNvPr id="11" name="Slide Number Placeholder 10"/>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32</a:t>
            </a:fld>
            <a:endParaRPr lang="en-US"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85725"/>
            <a:ext cx="8142288" cy="857250"/>
          </a:xfrm>
        </p:spPr>
        <p:txBody>
          <a:bodyPr/>
          <a:lstStyle/>
          <a:p>
            <a:r>
              <a:rPr lang="en-US" dirty="0" smtClean="0"/>
              <a:t>Results: Disney concert hall</a:t>
            </a:r>
            <a:endParaRPr lang="en-US" dirty="0"/>
          </a:p>
        </p:txBody>
      </p:sp>
      <p:sp>
        <p:nvSpPr>
          <p:cNvPr id="3" name="Content Placeholder 2"/>
          <p:cNvSpPr>
            <a:spLocks noGrp="1"/>
          </p:cNvSpPr>
          <p:nvPr>
            <p:ph idx="1"/>
          </p:nvPr>
        </p:nvSpPr>
        <p:spPr>
          <a:xfrm>
            <a:off x="457200" y="1114425"/>
            <a:ext cx="4114800" cy="2619375"/>
          </a:xfrm>
        </p:spPr>
        <p:txBody>
          <a:bodyPr/>
          <a:lstStyle/>
          <a:p>
            <a:r>
              <a:rPr lang="en-US" dirty="0" smtClean="0"/>
              <a:t>Curved walls with no diffuse component</a:t>
            </a:r>
          </a:p>
          <a:p>
            <a:r>
              <a:rPr lang="en-US" dirty="0" smtClean="0"/>
              <a:t>Standard VPLs cannot capture any reflection from walls</a:t>
            </a:r>
            <a:endParaRPr lang="en-US" dirty="0"/>
          </a:p>
        </p:txBody>
      </p:sp>
      <p:pic>
        <p:nvPicPr>
          <p:cNvPr id="4" name="Picture 2" descr="C:\Users\Milos\code\vvs\paper\img\disney-our.jpg"/>
          <p:cNvPicPr>
            <a:picLocks noChangeAspect="1" noChangeArrowheads="1"/>
          </p:cNvPicPr>
          <p:nvPr/>
        </p:nvPicPr>
        <p:blipFill>
          <a:blip r:embed="rId3" cstate="print"/>
          <a:stretch>
            <a:fillRect/>
          </a:stretch>
        </p:blipFill>
        <p:spPr bwMode="auto">
          <a:xfrm>
            <a:off x="4680874" y="3960000"/>
            <a:ext cx="3598252" cy="2698689"/>
          </a:xfrm>
          <a:prstGeom prst="rect">
            <a:avLst/>
          </a:prstGeom>
          <a:noFill/>
          <a:ln w="38100">
            <a:solidFill>
              <a:srgbClr val="FFC000"/>
            </a:solidFill>
          </a:ln>
        </p:spPr>
      </p:pic>
      <p:pic>
        <p:nvPicPr>
          <p:cNvPr id="154626" name="Picture 2" descr="C:\Users\Milos\code\vvs\paper\img\disney-clamp.jpg"/>
          <p:cNvPicPr>
            <a:picLocks noChangeAspect="1" noChangeArrowheads="1"/>
          </p:cNvPicPr>
          <p:nvPr/>
        </p:nvPicPr>
        <p:blipFill>
          <a:blip r:embed="rId4" cstate="print"/>
          <a:stretch>
            <a:fillRect/>
          </a:stretch>
        </p:blipFill>
        <p:spPr bwMode="auto">
          <a:xfrm>
            <a:off x="900000" y="3960000"/>
            <a:ext cx="3600000" cy="2700000"/>
          </a:xfrm>
          <a:prstGeom prst="rect">
            <a:avLst/>
          </a:prstGeom>
          <a:noFill/>
          <a:ln>
            <a:solidFill>
              <a:schemeClr val="tx1"/>
            </a:solidFill>
          </a:ln>
        </p:spPr>
      </p:pic>
      <p:pic>
        <p:nvPicPr>
          <p:cNvPr id="154627" name="Picture 3" descr="C:\Users\Milos\code\vvs\paper\img\disney-pt.jpg"/>
          <p:cNvPicPr>
            <a:picLocks noChangeAspect="1" noChangeArrowheads="1"/>
          </p:cNvPicPr>
          <p:nvPr/>
        </p:nvPicPr>
        <p:blipFill>
          <a:blip r:embed="rId5" cstate="print"/>
          <a:stretch>
            <a:fillRect/>
          </a:stretch>
        </p:blipFill>
        <p:spPr bwMode="auto">
          <a:xfrm>
            <a:off x="4680000" y="1080634"/>
            <a:ext cx="3600000" cy="2700000"/>
          </a:xfrm>
          <a:prstGeom prst="rect">
            <a:avLst/>
          </a:prstGeom>
          <a:noFill/>
          <a:ln>
            <a:solidFill>
              <a:schemeClr val="tx1"/>
            </a:solidFill>
          </a:ln>
        </p:spPr>
      </p:pic>
      <p:sp>
        <p:nvSpPr>
          <p:cNvPr id="7" name="TextBox 6"/>
          <p:cNvSpPr txBox="1"/>
          <p:nvPr/>
        </p:nvSpPr>
        <p:spPr>
          <a:xfrm>
            <a:off x="879475" y="6019800"/>
            <a:ext cx="3616325" cy="646331"/>
          </a:xfrm>
          <a:prstGeom prst="rect">
            <a:avLst/>
          </a:prstGeom>
          <a:noFill/>
        </p:spPr>
        <p:txBody>
          <a:bodyPr wrap="square" rtlCol="0">
            <a:spAutoFit/>
          </a:bodyPr>
          <a:lstStyle/>
          <a:p>
            <a:pPr eaLnBrk="0" fontAlgn="base" hangingPunct="0">
              <a:spcBef>
                <a:spcPct val="0"/>
              </a:spcBef>
              <a:spcAft>
                <a:spcPct val="0"/>
              </a:spcAft>
            </a:pPr>
            <a:r>
              <a:rPr lang="en-US" b="1" dirty="0" smtClean="0">
                <a:solidFill>
                  <a:srgbClr val="F2F2F2"/>
                </a:solidFill>
              </a:rPr>
              <a:t>Clamped VPLs:</a:t>
            </a:r>
          </a:p>
          <a:p>
            <a:pPr eaLnBrk="0" fontAlgn="base" hangingPunct="0">
              <a:spcBef>
                <a:spcPct val="0"/>
              </a:spcBef>
              <a:spcAft>
                <a:spcPct val="0"/>
              </a:spcAft>
            </a:pPr>
            <a:r>
              <a:rPr lang="en-US" b="1" dirty="0" smtClean="0">
                <a:solidFill>
                  <a:srgbClr val="F2F2F2"/>
                </a:solidFill>
              </a:rPr>
              <a:t> 22 sec (GPU) – 4000 lights</a:t>
            </a:r>
            <a:endParaRPr lang="en-US" b="1" dirty="0">
              <a:solidFill>
                <a:srgbClr val="F2F2F2"/>
              </a:solidFill>
            </a:endParaRPr>
          </a:p>
        </p:txBody>
      </p:sp>
      <p:sp>
        <p:nvSpPr>
          <p:cNvPr id="8" name="TextBox 7"/>
          <p:cNvSpPr txBox="1"/>
          <p:nvPr/>
        </p:nvSpPr>
        <p:spPr>
          <a:xfrm>
            <a:off x="4648200" y="6019800"/>
            <a:ext cx="3657600" cy="646331"/>
          </a:xfrm>
          <a:prstGeom prst="rect">
            <a:avLst/>
          </a:prstGeom>
          <a:noFill/>
        </p:spPr>
        <p:txBody>
          <a:bodyPr wrap="square" rtlCol="0">
            <a:spAutoFit/>
          </a:bodyPr>
          <a:lstStyle/>
          <a:p>
            <a:pPr eaLnBrk="0" fontAlgn="base" hangingPunct="0">
              <a:spcBef>
                <a:spcPct val="0"/>
              </a:spcBef>
              <a:spcAft>
                <a:spcPct val="0"/>
              </a:spcAft>
            </a:pPr>
            <a:r>
              <a:rPr lang="en-US" b="1" dirty="0" smtClean="0">
                <a:solidFill>
                  <a:srgbClr val="FFFFFF"/>
                </a:solidFill>
              </a:rPr>
              <a:t>New VSLs:</a:t>
            </a:r>
          </a:p>
          <a:p>
            <a:pPr eaLnBrk="0" fontAlgn="base" hangingPunct="0">
              <a:spcBef>
                <a:spcPct val="0"/>
              </a:spcBef>
              <a:spcAft>
                <a:spcPct val="0"/>
              </a:spcAft>
            </a:pPr>
            <a:r>
              <a:rPr lang="en-US" b="1" dirty="0" smtClean="0">
                <a:solidFill>
                  <a:srgbClr val="FFFFFF"/>
                </a:solidFill>
              </a:rPr>
              <a:t> 1 min 26 sec (GPU) – 15000 lights</a:t>
            </a:r>
            <a:endParaRPr lang="en-US" b="1" dirty="0">
              <a:solidFill>
                <a:srgbClr val="FFFFFF"/>
              </a:solidFill>
            </a:endParaRPr>
          </a:p>
        </p:txBody>
      </p:sp>
      <p:sp>
        <p:nvSpPr>
          <p:cNvPr id="9" name="TextBox 8"/>
          <p:cNvSpPr txBox="1"/>
          <p:nvPr/>
        </p:nvSpPr>
        <p:spPr>
          <a:xfrm>
            <a:off x="4689475" y="3124200"/>
            <a:ext cx="2854325" cy="646331"/>
          </a:xfrm>
          <a:prstGeom prst="rect">
            <a:avLst/>
          </a:prstGeom>
          <a:noFill/>
        </p:spPr>
        <p:txBody>
          <a:bodyPr wrap="square" rtlCol="0">
            <a:spAutoFit/>
          </a:bodyPr>
          <a:lstStyle/>
          <a:p>
            <a:pPr eaLnBrk="0" fontAlgn="base" hangingPunct="0">
              <a:spcBef>
                <a:spcPct val="0"/>
              </a:spcBef>
              <a:spcAft>
                <a:spcPct val="0"/>
              </a:spcAft>
            </a:pPr>
            <a:r>
              <a:rPr lang="en-US" b="1" dirty="0" smtClean="0">
                <a:solidFill>
                  <a:srgbClr val="FFFFFF"/>
                </a:solidFill>
              </a:rPr>
              <a:t>Path  tracing:</a:t>
            </a:r>
          </a:p>
          <a:p>
            <a:pPr eaLnBrk="0" fontAlgn="base" hangingPunct="0">
              <a:spcBef>
                <a:spcPct val="0"/>
              </a:spcBef>
              <a:spcAft>
                <a:spcPct val="0"/>
              </a:spcAft>
            </a:pPr>
            <a:r>
              <a:rPr lang="en-US" b="1" dirty="0" smtClean="0">
                <a:solidFill>
                  <a:srgbClr val="FFFFFF"/>
                </a:solidFill>
              </a:rPr>
              <a:t> 30 hours (8 cores)</a:t>
            </a:r>
            <a:endParaRPr lang="en-US" b="1" dirty="0">
              <a:solidFill>
                <a:srgbClr val="FFFFFF"/>
              </a:solidFill>
            </a:endParaRPr>
          </a:p>
        </p:txBody>
      </p:sp>
      <p:sp>
        <p:nvSpPr>
          <p:cNvPr id="11" name="Slide Number Placeholder 10"/>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33</a:t>
            </a:fld>
            <a:endParaRPr lang="en-US"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85725"/>
            <a:ext cx="8142288" cy="857250"/>
          </a:xfrm>
        </p:spPr>
        <p:txBody>
          <a:bodyPr/>
          <a:lstStyle/>
          <a:p>
            <a:r>
              <a:rPr lang="en-US" dirty="0" smtClean="0"/>
              <a:t>Results: Anisotropic tableau</a:t>
            </a:r>
            <a:endParaRPr lang="en-US" dirty="0"/>
          </a:p>
        </p:txBody>
      </p:sp>
      <p:sp>
        <p:nvSpPr>
          <p:cNvPr id="3" name="Content Placeholder 2"/>
          <p:cNvSpPr>
            <a:spLocks noGrp="1"/>
          </p:cNvSpPr>
          <p:nvPr>
            <p:ph idx="1"/>
          </p:nvPr>
        </p:nvSpPr>
        <p:spPr>
          <a:xfrm>
            <a:off x="457200" y="1114425"/>
            <a:ext cx="3962400" cy="2238375"/>
          </a:xfrm>
        </p:spPr>
        <p:txBody>
          <a:bodyPr/>
          <a:lstStyle/>
          <a:p>
            <a:r>
              <a:rPr lang="en-US" dirty="0" smtClean="0"/>
              <a:t>Difficult case</a:t>
            </a:r>
          </a:p>
          <a:p>
            <a:r>
              <a:rPr lang="en-US" dirty="0" smtClean="0"/>
              <a:t>Standard VPLs capture almost no indirect illumination</a:t>
            </a:r>
            <a:endParaRPr lang="en-US" dirty="0"/>
          </a:p>
        </p:txBody>
      </p:sp>
      <p:pic>
        <p:nvPicPr>
          <p:cNvPr id="4" name="Picture 4" descr="C:\Users\Milos\code\vvs\paper\img\tab-aniso-our.jpg"/>
          <p:cNvPicPr>
            <a:picLocks noChangeAspect="1" noChangeArrowheads="1"/>
          </p:cNvPicPr>
          <p:nvPr/>
        </p:nvPicPr>
        <p:blipFill>
          <a:blip r:embed="rId3" cstate="print"/>
          <a:stretch>
            <a:fillRect/>
          </a:stretch>
        </p:blipFill>
        <p:spPr bwMode="auto">
          <a:xfrm>
            <a:off x="4680000" y="3960000"/>
            <a:ext cx="3600000" cy="2700000"/>
          </a:xfrm>
          <a:prstGeom prst="rect">
            <a:avLst/>
          </a:prstGeom>
          <a:noFill/>
          <a:ln w="38100">
            <a:solidFill>
              <a:srgbClr val="FFC000"/>
            </a:solidFill>
          </a:ln>
        </p:spPr>
      </p:pic>
      <p:pic>
        <p:nvPicPr>
          <p:cNvPr id="155650" name="Picture 2" descr="C:\Users\Milos\code\vvs\paper\img\tab-aniso-clamp.jpg"/>
          <p:cNvPicPr>
            <a:picLocks noChangeAspect="1" noChangeArrowheads="1"/>
          </p:cNvPicPr>
          <p:nvPr/>
        </p:nvPicPr>
        <p:blipFill>
          <a:blip r:embed="rId4" cstate="print"/>
          <a:stretch>
            <a:fillRect/>
          </a:stretch>
        </p:blipFill>
        <p:spPr bwMode="auto">
          <a:xfrm>
            <a:off x="900000" y="3960000"/>
            <a:ext cx="3600000" cy="2700000"/>
          </a:xfrm>
          <a:prstGeom prst="rect">
            <a:avLst/>
          </a:prstGeom>
          <a:noFill/>
          <a:ln>
            <a:solidFill>
              <a:schemeClr val="tx1"/>
            </a:solidFill>
          </a:ln>
        </p:spPr>
      </p:pic>
      <p:pic>
        <p:nvPicPr>
          <p:cNvPr id="155651" name="Picture 3" descr="C:\Users\Milos\code\vvs\paper\img\tab-aniso-pt.jpg"/>
          <p:cNvPicPr>
            <a:picLocks noChangeAspect="1" noChangeArrowheads="1"/>
          </p:cNvPicPr>
          <p:nvPr/>
        </p:nvPicPr>
        <p:blipFill>
          <a:blip r:embed="rId5" cstate="print"/>
          <a:stretch>
            <a:fillRect/>
          </a:stretch>
        </p:blipFill>
        <p:spPr bwMode="auto">
          <a:xfrm>
            <a:off x="4680000" y="1080000"/>
            <a:ext cx="3600000" cy="2700000"/>
          </a:xfrm>
          <a:prstGeom prst="rect">
            <a:avLst/>
          </a:prstGeom>
          <a:noFill/>
          <a:ln>
            <a:solidFill>
              <a:schemeClr val="tx1"/>
            </a:solidFill>
          </a:ln>
        </p:spPr>
      </p:pic>
      <p:sp>
        <p:nvSpPr>
          <p:cNvPr id="7" name="TextBox 6"/>
          <p:cNvSpPr txBox="1"/>
          <p:nvPr/>
        </p:nvSpPr>
        <p:spPr>
          <a:xfrm>
            <a:off x="879475" y="6019800"/>
            <a:ext cx="2854325" cy="646331"/>
          </a:xfrm>
          <a:prstGeom prst="rect">
            <a:avLst/>
          </a:prstGeom>
          <a:noFill/>
        </p:spPr>
        <p:txBody>
          <a:bodyPr wrap="square" rtlCol="0">
            <a:spAutoFit/>
          </a:bodyPr>
          <a:lstStyle/>
          <a:p>
            <a:pPr eaLnBrk="0" fontAlgn="base" hangingPunct="0">
              <a:spcBef>
                <a:spcPct val="0"/>
              </a:spcBef>
              <a:spcAft>
                <a:spcPct val="0"/>
              </a:spcAft>
            </a:pPr>
            <a:r>
              <a:rPr lang="en-US" b="1" dirty="0" smtClean="0">
                <a:solidFill>
                  <a:srgbClr val="FFFFFF"/>
                </a:solidFill>
              </a:rPr>
              <a:t>Clamped VPLs:</a:t>
            </a:r>
          </a:p>
          <a:p>
            <a:pPr eaLnBrk="0" fontAlgn="base" hangingPunct="0">
              <a:spcBef>
                <a:spcPct val="0"/>
              </a:spcBef>
              <a:spcAft>
                <a:spcPct val="0"/>
              </a:spcAft>
            </a:pPr>
            <a:r>
              <a:rPr lang="en-US" b="1" dirty="0" smtClean="0">
                <a:solidFill>
                  <a:srgbClr val="FFFFFF"/>
                </a:solidFill>
              </a:rPr>
              <a:t> 32 sec (GPU) – 1000 lights</a:t>
            </a:r>
            <a:endParaRPr lang="en-US" b="1" dirty="0">
              <a:solidFill>
                <a:srgbClr val="FFFFFF"/>
              </a:solidFill>
            </a:endParaRPr>
          </a:p>
        </p:txBody>
      </p:sp>
      <p:sp>
        <p:nvSpPr>
          <p:cNvPr id="8" name="TextBox 7"/>
          <p:cNvSpPr txBox="1"/>
          <p:nvPr/>
        </p:nvSpPr>
        <p:spPr>
          <a:xfrm>
            <a:off x="4648200" y="6019800"/>
            <a:ext cx="3581400" cy="646331"/>
          </a:xfrm>
          <a:prstGeom prst="rect">
            <a:avLst/>
          </a:prstGeom>
          <a:noFill/>
        </p:spPr>
        <p:txBody>
          <a:bodyPr wrap="square" rtlCol="0">
            <a:spAutoFit/>
          </a:bodyPr>
          <a:lstStyle/>
          <a:p>
            <a:pPr eaLnBrk="0" fontAlgn="base" hangingPunct="0">
              <a:spcBef>
                <a:spcPct val="0"/>
              </a:spcBef>
              <a:spcAft>
                <a:spcPct val="0"/>
              </a:spcAft>
            </a:pPr>
            <a:r>
              <a:rPr lang="en-US" b="1" dirty="0" smtClean="0">
                <a:solidFill>
                  <a:srgbClr val="FFFFFF"/>
                </a:solidFill>
              </a:rPr>
              <a:t>New VSLs:</a:t>
            </a:r>
          </a:p>
          <a:p>
            <a:pPr eaLnBrk="0" fontAlgn="base" hangingPunct="0">
              <a:spcBef>
                <a:spcPct val="0"/>
              </a:spcBef>
              <a:spcAft>
                <a:spcPct val="0"/>
              </a:spcAft>
            </a:pPr>
            <a:r>
              <a:rPr lang="en-US" b="1" dirty="0" smtClean="0">
                <a:solidFill>
                  <a:srgbClr val="FFFFFF"/>
                </a:solidFill>
              </a:rPr>
              <a:t> 1 min 44 sec (GPU) – 5000 lights</a:t>
            </a:r>
            <a:endParaRPr lang="en-US" b="1" dirty="0">
              <a:solidFill>
                <a:srgbClr val="FFFFFF"/>
              </a:solidFill>
            </a:endParaRPr>
          </a:p>
        </p:txBody>
      </p:sp>
      <p:sp>
        <p:nvSpPr>
          <p:cNvPr id="9" name="TextBox 8"/>
          <p:cNvSpPr txBox="1"/>
          <p:nvPr/>
        </p:nvSpPr>
        <p:spPr>
          <a:xfrm>
            <a:off x="4675496" y="3124200"/>
            <a:ext cx="2854325" cy="646331"/>
          </a:xfrm>
          <a:prstGeom prst="rect">
            <a:avLst/>
          </a:prstGeom>
          <a:noFill/>
        </p:spPr>
        <p:txBody>
          <a:bodyPr wrap="square" rtlCol="0">
            <a:spAutoFit/>
          </a:bodyPr>
          <a:lstStyle/>
          <a:p>
            <a:pPr eaLnBrk="0" fontAlgn="base" hangingPunct="0">
              <a:spcBef>
                <a:spcPct val="0"/>
              </a:spcBef>
              <a:spcAft>
                <a:spcPct val="0"/>
              </a:spcAft>
            </a:pPr>
            <a:r>
              <a:rPr lang="en-US" b="1" dirty="0" smtClean="0">
                <a:solidFill>
                  <a:srgbClr val="FFFFFF"/>
                </a:solidFill>
              </a:rPr>
              <a:t>Path tracing:</a:t>
            </a:r>
          </a:p>
          <a:p>
            <a:pPr eaLnBrk="0" fontAlgn="base" hangingPunct="0">
              <a:spcBef>
                <a:spcPct val="0"/>
              </a:spcBef>
              <a:spcAft>
                <a:spcPct val="0"/>
              </a:spcAft>
            </a:pPr>
            <a:r>
              <a:rPr lang="en-US" b="1" dirty="0" smtClean="0">
                <a:solidFill>
                  <a:srgbClr val="FFFFFF"/>
                </a:solidFill>
              </a:rPr>
              <a:t> 2.2 hours (8 cores)</a:t>
            </a:r>
            <a:endParaRPr lang="en-US" b="1" dirty="0">
              <a:solidFill>
                <a:srgbClr val="FFFFFF"/>
              </a:solidFill>
            </a:endParaRPr>
          </a:p>
        </p:txBody>
      </p:sp>
      <p:sp>
        <p:nvSpPr>
          <p:cNvPr id="11" name="Slide Number Placeholder 10"/>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34</a:t>
            </a:fld>
            <a:endParaRPr lang="en-US"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85725"/>
            <a:ext cx="8142288" cy="857250"/>
          </a:xfrm>
        </p:spPr>
        <p:txBody>
          <a:bodyPr/>
          <a:lstStyle/>
          <a:p>
            <a:r>
              <a:rPr lang="en-US" dirty="0" smtClean="0"/>
              <a:t>Limitations: Blurring</a:t>
            </a:r>
            <a:endParaRPr lang="en-US" dirty="0"/>
          </a:p>
        </p:txBody>
      </p:sp>
      <p:sp>
        <p:nvSpPr>
          <p:cNvPr id="3" name="Content Placeholder 2"/>
          <p:cNvSpPr>
            <a:spLocks noGrp="1"/>
          </p:cNvSpPr>
          <p:nvPr>
            <p:ph idx="1"/>
          </p:nvPr>
        </p:nvSpPr>
        <p:spPr>
          <a:xfrm>
            <a:off x="457200" y="1114425"/>
            <a:ext cx="8229600" cy="2238375"/>
          </a:xfrm>
        </p:spPr>
        <p:txBody>
          <a:bodyPr/>
          <a:lstStyle/>
          <a:p>
            <a:r>
              <a:rPr lang="en-US" dirty="0" smtClean="0"/>
              <a:t>VSLs can blur illumination</a:t>
            </a:r>
          </a:p>
          <a:p>
            <a:r>
              <a:rPr lang="en-US" dirty="0" smtClean="0"/>
              <a:t>Converges as number of lights increases  </a:t>
            </a:r>
            <a:endParaRPr lang="en-US" dirty="0"/>
          </a:p>
        </p:txBody>
      </p:sp>
      <p:pic>
        <p:nvPicPr>
          <p:cNvPr id="4" name="Picture 4" descr="C:\Users\Milos\code\vvs\paper\img\tab-aniso-our.jpg"/>
          <p:cNvPicPr>
            <a:picLocks noChangeAspect="1" noChangeArrowheads="1"/>
          </p:cNvPicPr>
          <p:nvPr/>
        </p:nvPicPr>
        <p:blipFill>
          <a:blip r:embed="rId3" cstate="print"/>
          <a:stretch>
            <a:fillRect/>
          </a:stretch>
        </p:blipFill>
        <p:spPr bwMode="auto">
          <a:xfrm>
            <a:off x="228600" y="2590800"/>
            <a:ext cx="4267200" cy="3200400"/>
          </a:xfrm>
          <a:prstGeom prst="rect">
            <a:avLst/>
          </a:prstGeom>
          <a:noFill/>
          <a:ln w="9525">
            <a:solidFill>
              <a:schemeClr val="tx1"/>
            </a:solidFill>
          </a:ln>
        </p:spPr>
      </p:pic>
      <p:sp>
        <p:nvSpPr>
          <p:cNvPr id="8" name="TextBox 7"/>
          <p:cNvSpPr txBox="1"/>
          <p:nvPr/>
        </p:nvSpPr>
        <p:spPr>
          <a:xfrm>
            <a:off x="685800" y="5867400"/>
            <a:ext cx="3581400" cy="369332"/>
          </a:xfrm>
          <a:prstGeom prst="rect">
            <a:avLst/>
          </a:prstGeom>
          <a:noFill/>
        </p:spPr>
        <p:txBody>
          <a:bodyPr wrap="square" rtlCol="0">
            <a:spAutoFit/>
          </a:bodyPr>
          <a:lstStyle/>
          <a:p>
            <a:pPr algn="ctr" eaLnBrk="0" fontAlgn="base" hangingPunct="0">
              <a:spcBef>
                <a:spcPct val="0"/>
              </a:spcBef>
              <a:spcAft>
                <a:spcPct val="0"/>
              </a:spcAft>
            </a:pPr>
            <a:r>
              <a:rPr lang="en-US" b="1" dirty="0" smtClean="0">
                <a:solidFill>
                  <a:srgbClr val="FFFFFF"/>
                </a:solidFill>
              </a:rPr>
              <a:t>5,000 lights - blurred</a:t>
            </a:r>
            <a:endParaRPr lang="en-US" b="1" dirty="0">
              <a:solidFill>
                <a:srgbClr val="FFFFFF"/>
              </a:solidFill>
            </a:endParaRPr>
          </a:p>
        </p:txBody>
      </p:sp>
      <p:sp>
        <p:nvSpPr>
          <p:cNvPr id="11" name="Slide Number Placeholder 10"/>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35</a:t>
            </a:fld>
            <a:endParaRPr lang="en-US" dirty="0">
              <a:solidFill>
                <a:srgbClr val="FFFFFF"/>
              </a:solidFill>
            </a:endParaRPr>
          </a:p>
        </p:txBody>
      </p:sp>
      <p:pic>
        <p:nvPicPr>
          <p:cNvPr id="3074" name="Picture 2" descr="C:\devel\sigasia-talk\tableau.png"/>
          <p:cNvPicPr>
            <a:picLocks noChangeAspect="1" noChangeArrowheads="1"/>
          </p:cNvPicPr>
          <p:nvPr/>
        </p:nvPicPr>
        <p:blipFill>
          <a:blip r:embed="rId4" cstate="print"/>
          <a:stretch>
            <a:fillRect/>
          </a:stretch>
        </p:blipFill>
        <p:spPr bwMode="auto">
          <a:xfrm>
            <a:off x="4648200" y="2590800"/>
            <a:ext cx="4267200" cy="3200400"/>
          </a:xfrm>
          <a:prstGeom prst="rect">
            <a:avLst/>
          </a:prstGeom>
          <a:noFill/>
          <a:ln w="9525">
            <a:solidFill>
              <a:schemeClr val="tx1"/>
            </a:solidFill>
          </a:ln>
        </p:spPr>
      </p:pic>
      <p:sp>
        <p:nvSpPr>
          <p:cNvPr id="12" name="TextBox 7"/>
          <p:cNvSpPr txBox="1"/>
          <p:nvPr/>
        </p:nvSpPr>
        <p:spPr>
          <a:xfrm>
            <a:off x="5029200" y="5879068"/>
            <a:ext cx="3581400" cy="369332"/>
          </a:xfrm>
          <a:prstGeom prst="rect">
            <a:avLst/>
          </a:prstGeom>
          <a:noFill/>
        </p:spPr>
        <p:txBody>
          <a:bodyPr wrap="square" rtlCol="0">
            <a:spAutoFit/>
          </a:bodyPr>
          <a:lstStyle/>
          <a:p>
            <a:pPr algn="ctr" eaLnBrk="0" fontAlgn="base" hangingPunct="0">
              <a:spcBef>
                <a:spcPct val="0"/>
              </a:spcBef>
              <a:spcAft>
                <a:spcPct val="0"/>
              </a:spcAft>
            </a:pPr>
            <a:r>
              <a:rPr lang="en-US" b="1" dirty="0" smtClean="0">
                <a:solidFill>
                  <a:srgbClr val="FFFFFF"/>
                </a:solidFill>
              </a:rPr>
              <a:t>1,000,000 lights - converged</a:t>
            </a:r>
            <a:endParaRPr lang="en-US" b="1" dirty="0">
              <a:solidFill>
                <a:srgbClr val="FFFFFF"/>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14424"/>
            <a:ext cx="8534400" cy="5514975"/>
          </a:xfrm>
        </p:spPr>
        <p:txBody>
          <a:bodyPr/>
          <a:lstStyle/>
          <a:p>
            <a:endParaRPr lang="en-US" dirty="0" smtClean="0"/>
          </a:p>
          <a:p>
            <a:r>
              <a:rPr lang="en-US" dirty="0" smtClean="0"/>
              <a:t>Many-light methods do not deal well with glossy scenes</a:t>
            </a:r>
          </a:p>
          <a:p>
            <a:pPr lvl="1"/>
            <a:r>
              <a:rPr lang="en-US" dirty="0" smtClean="0"/>
              <a:t>Artifacts or energy loss</a:t>
            </a:r>
          </a:p>
          <a:p>
            <a:pPr lvl="1"/>
            <a:r>
              <a:rPr lang="en-US" dirty="0" smtClean="0"/>
              <a:t>Energy loss -&gt; change of material perception</a:t>
            </a:r>
          </a:p>
          <a:p>
            <a:endParaRPr lang="en-US" dirty="0" smtClean="0"/>
          </a:p>
          <a:p>
            <a:r>
              <a:rPr lang="en-US" dirty="0" smtClean="0"/>
              <a:t>Handling glossy effects with many-lights</a:t>
            </a:r>
          </a:p>
          <a:p>
            <a:pPr lvl="1"/>
            <a:r>
              <a:rPr lang="en-US" dirty="0" smtClean="0"/>
              <a:t>Virtual Spherical Lights</a:t>
            </a:r>
          </a:p>
          <a:p>
            <a:pPr lvl="1"/>
            <a:r>
              <a:rPr lang="en-US" dirty="0" smtClean="0"/>
              <a:t>[</a:t>
            </a:r>
            <a:r>
              <a:rPr lang="en-US" dirty="0" err="1" smtClean="0"/>
              <a:t>Davidovi</a:t>
            </a:r>
            <a:r>
              <a:rPr lang="cs-CZ" dirty="0" smtClean="0"/>
              <a:t>č </a:t>
            </a:r>
            <a:r>
              <a:rPr lang="cs-CZ" dirty="0" err="1" smtClean="0"/>
              <a:t>et</a:t>
            </a:r>
            <a:r>
              <a:rPr lang="cs-CZ" dirty="0" smtClean="0"/>
              <a:t> </a:t>
            </a:r>
            <a:r>
              <a:rPr lang="cs-CZ" dirty="0" err="1" smtClean="0"/>
              <a:t>al</a:t>
            </a:r>
            <a:r>
              <a:rPr lang="cs-CZ" dirty="0" smtClean="0"/>
              <a:t>. 2010</a:t>
            </a:r>
            <a:r>
              <a:rPr lang="en-US" dirty="0" smtClean="0"/>
              <a:t>]</a:t>
            </a:r>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36</a:t>
            </a:fld>
            <a:endParaRPr lang="en-US" dirty="0">
              <a:solidFill>
                <a:srgbClr val="FFFFFF"/>
              </a:solidFill>
            </a:endParaRPr>
          </a:p>
        </p:txBody>
      </p:sp>
      <p:sp>
        <p:nvSpPr>
          <p:cNvPr id="4" name="Title 3"/>
          <p:cNvSpPr>
            <a:spLocks noGrp="1"/>
          </p:cNvSpPr>
          <p:nvPr>
            <p:ph type="title"/>
          </p:nvPr>
        </p:nvSpPr>
        <p:spPr/>
        <p:txBody>
          <a:bodyPr/>
          <a:lstStyle/>
          <a:p>
            <a:r>
              <a:rPr lang="en-US" dirty="0" smtClean="0"/>
              <a:t>Conclusions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856" y="1428750"/>
            <a:ext cx="8142288" cy="857250"/>
          </a:xfrm>
        </p:spPr>
        <p:txBody>
          <a:bodyPr/>
          <a:lstStyle/>
          <a:p>
            <a:r>
              <a:rPr lang="en-US" b="1" dirty="0" smtClean="0"/>
              <a:t/>
            </a:r>
            <a:br>
              <a:rPr lang="en-US" b="1" dirty="0" smtClean="0"/>
            </a:br>
            <a:r>
              <a:rPr lang="en-US" b="1" dirty="0" smtClean="0"/>
              <a:t/>
            </a:r>
            <a:br>
              <a:rPr lang="en-US" b="1" dirty="0" smtClean="0"/>
            </a:br>
            <a:r>
              <a:rPr lang="en-US" b="1" dirty="0" smtClean="0"/>
              <a:t>Clamping Compensation</a:t>
            </a:r>
            <a:endParaRPr lang="en-US" b="1" dirty="0"/>
          </a:p>
        </p:txBody>
      </p:sp>
      <p:sp>
        <p:nvSpPr>
          <p:cNvPr id="4" name="Rectangle 3"/>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Title 1"/>
          <p:cNvSpPr txBox="1">
            <a:spLocks/>
          </p:cNvSpPr>
          <p:nvPr/>
        </p:nvSpPr>
        <p:spPr bwMode="auto">
          <a:xfrm>
            <a:off x="0" y="685800"/>
            <a:ext cx="9144000" cy="1470025"/>
          </a:xfrm>
          <a:prstGeom prst="rect">
            <a:avLst/>
          </a:prstGeom>
          <a:noFill/>
          <a:ln w="9525">
            <a:noFill/>
            <a:miter lim="800000"/>
            <a:headEnd/>
            <a:tailEnd/>
          </a:ln>
        </p:spPr>
        <p:txBody>
          <a:bodyPr vert="horz" wrap="square" lIns="91429" tIns="45715" rIns="91429" bIns="45715" numCol="1" anchor="t"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0" cap="none" spc="0" normalizeH="0" baseline="0" noProof="0" dirty="0">
              <a:ln>
                <a:noFill/>
              </a:ln>
              <a:solidFill>
                <a:schemeClr val="tx1"/>
              </a:solidFill>
              <a:effectLst/>
              <a:uLnTx/>
              <a:uFillTx/>
              <a:latin typeface="+mj-lt"/>
              <a:ea typeface="+mj-ea"/>
              <a:cs typeface="+mj-cs"/>
            </a:endParaRPr>
          </a:p>
        </p:txBody>
      </p:sp>
      <p:sp>
        <p:nvSpPr>
          <p:cNvPr id="8" name="Subtitle 7"/>
          <p:cNvSpPr>
            <a:spLocks noGrp="1"/>
          </p:cNvSpPr>
          <p:nvPr>
            <p:ph type="subTitle" idx="1"/>
          </p:nvPr>
        </p:nvSpPr>
        <p:spPr>
          <a:xfrm>
            <a:off x="723900" y="4800600"/>
            <a:ext cx="7696200" cy="838200"/>
          </a:xfrm>
        </p:spPr>
        <p:txBody>
          <a:bodyPr/>
          <a:lstStyle/>
          <a:p>
            <a:r>
              <a:rPr lang="en-US" dirty="0" err="1" smtClean="0"/>
              <a:t>Kollig</a:t>
            </a:r>
            <a:r>
              <a:rPr lang="en-US" dirty="0" smtClean="0"/>
              <a:t> &amp; Keller, MCQMC 2004</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en-US" dirty="0" smtClean="0"/>
              <a:t>Clamping reduces variance but some energy is lost</a:t>
            </a:r>
          </a:p>
          <a:p>
            <a:r>
              <a:rPr lang="en-US" dirty="0" smtClean="0"/>
              <a:t>Find formula for the lost energy</a:t>
            </a:r>
          </a:p>
          <a:p>
            <a:r>
              <a:rPr lang="en-US" dirty="0" smtClean="0"/>
              <a:t>Compute the lost energy by selective path tracing</a:t>
            </a:r>
            <a:endParaRPr lang="en-US" dirty="0"/>
          </a:p>
        </p:txBody>
      </p:sp>
      <p:sp>
        <p:nvSpPr>
          <p:cNvPr id="3" name="Zástupný symbol pro číslo snímku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5</a:t>
            </a:fld>
            <a:endParaRPr lang="en-US" dirty="0">
              <a:solidFill>
                <a:srgbClr val="FFFFFF"/>
              </a:solidFill>
            </a:endParaRPr>
          </a:p>
        </p:txBody>
      </p:sp>
      <p:sp>
        <p:nvSpPr>
          <p:cNvPr id="4" name="Nadpis 3"/>
          <p:cNvSpPr>
            <a:spLocks noGrp="1"/>
          </p:cNvSpPr>
          <p:nvPr>
            <p:ph type="title"/>
          </p:nvPr>
        </p:nvSpPr>
        <p:spPr/>
        <p:txBody>
          <a:bodyPr/>
          <a:lstStyle/>
          <a:p>
            <a:r>
              <a:rPr lang="en-US" dirty="0" smtClean="0"/>
              <a:t>Idea</a:t>
            </a:r>
            <a:endParaRPr lang="en-US" dirty="0"/>
          </a:p>
        </p:txBody>
      </p:sp>
      <p:grpSp>
        <p:nvGrpSpPr>
          <p:cNvPr id="12" name="Skupina 11"/>
          <p:cNvGrpSpPr/>
          <p:nvPr/>
        </p:nvGrpSpPr>
        <p:grpSpPr>
          <a:xfrm>
            <a:off x="6127532" y="3810000"/>
            <a:ext cx="2744662" cy="2702630"/>
            <a:chOff x="6127532" y="3810000"/>
            <a:chExt cx="2744662" cy="2702630"/>
          </a:xfrm>
        </p:grpSpPr>
        <p:pic>
          <p:nvPicPr>
            <p:cNvPr id="8" name="Picture 7" descr="D:\devel\workspace\render2010\scenes\cb\compensation-c01.png"/>
            <p:cNvPicPr>
              <a:picLocks noChangeAspect="1" noChangeArrowheads="1"/>
            </p:cNvPicPr>
            <p:nvPr/>
          </p:nvPicPr>
          <p:blipFill>
            <a:blip r:embed="rId2" cstate="print"/>
            <a:srcRect/>
            <a:stretch>
              <a:fillRect/>
            </a:stretch>
          </p:blipFill>
          <p:spPr bwMode="auto">
            <a:xfrm>
              <a:off x="6161120" y="3810000"/>
              <a:ext cx="2681905" cy="2681905"/>
            </a:xfrm>
            <a:prstGeom prst="rect">
              <a:avLst/>
            </a:prstGeom>
            <a:noFill/>
          </p:spPr>
        </p:pic>
        <p:sp>
          <p:nvSpPr>
            <p:cNvPr id="9" name="TextovéPole 8"/>
            <p:cNvSpPr txBox="1"/>
            <p:nvPr/>
          </p:nvSpPr>
          <p:spPr>
            <a:xfrm>
              <a:off x="6127532" y="6143298"/>
              <a:ext cx="2744662" cy="369332"/>
            </a:xfrm>
            <a:prstGeom prst="rect">
              <a:avLst/>
            </a:prstGeom>
            <a:noFill/>
          </p:spPr>
          <p:txBody>
            <a:bodyPr wrap="none" rtlCol="0">
              <a:spAutoFit/>
            </a:bodyPr>
            <a:lstStyle/>
            <a:p>
              <a:r>
                <a:rPr lang="en-US" dirty="0" smtClean="0"/>
                <a:t>path tracing compensation</a:t>
              </a:r>
              <a:endParaRPr lang="en-US" dirty="0"/>
            </a:p>
          </p:txBody>
        </p:sp>
      </p:grpSp>
      <p:grpSp>
        <p:nvGrpSpPr>
          <p:cNvPr id="11" name="Skupina 10"/>
          <p:cNvGrpSpPr/>
          <p:nvPr/>
        </p:nvGrpSpPr>
        <p:grpSpPr>
          <a:xfrm>
            <a:off x="457200" y="3810000"/>
            <a:ext cx="2667000" cy="2731532"/>
            <a:chOff x="3276600" y="3810000"/>
            <a:chExt cx="2667000" cy="2731532"/>
          </a:xfrm>
        </p:grpSpPr>
        <p:pic>
          <p:nvPicPr>
            <p:cNvPr id="6" name="Picture 6" descr="D:\devel\workspace\render2010\scenes\cb\pt.png"/>
            <p:cNvPicPr>
              <a:picLocks noChangeAspect="1" noChangeArrowheads="1"/>
            </p:cNvPicPr>
            <p:nvPr/>
          </p:nvPicPr>
          <p:blipFill>
            <a:blip r:embed="rId3" cstate="print"/>
            <a:srcRect/>
            <a:stretch>
              <a:fillRect/>
            </a:stretch>
          </p:blipFill>
          <p:spPr bwMode="auto">
            <a:xfrm>
              <a:off x="3276600" y="3810000"/>
              <a:ext cx="2667000" cy="2667001"/>
            </a:xfrm>
            <a:prstGeom prst="rect">
              <a:avLst/>
            </a:prstGeom>
            <a:noFill/>
          </p:spPr>
        </p:pic>
        <p:sp>
          <p:nvSpPr>
            <p:cNvPr id="10" name="TextovéPole 9"/>
            <p:cNvSpPr txBox="1"/>
            <p:nvPr/>
          </p:nvSpPr>
          <p:spPr>
            <a:xfrm>
              <a:off x="3959047" y="6172200"/>
              <a:ext cx="1298753" cy="369332"/>
            </a:xfrm>
            <a:prstGeom prst="rect">
              <a:avLst/>
            </a:prstGeom>
            <a:noFill/>
          </p:spPr>
          <p:txBody>
            <a:bodyPr wrap="none" rtlCol="0">
              <a:spAutoFit/>
            </a:bodyPr>
            <a:lstStyle/>
            <a:p>
              <a:r>
                <a:rPr lang="en-US" dirty="0" smtClean="0"/>
                <a:t>full solution</a:t>
              </a:r>
              <a:endParaRPr lang="en-US" dirty="0"/>
            </a:p>
          </p:txBody>
        </p:sp>
      </p:grpSp>
      <p:grpSp>
        <p:nvGrpSpPr>
          <p:cNvPr id="14" name="Skupina 13"/>
          <p:cNvGrpSpPr/>
          <p:nvPr/>
        </p:nvGrpSpPr>
        <p:grpSpPr>
          <a:xfrm>
            <a:off x="3276600" y="3810000"/>
            <a:ext cx="2681905" cy="2727434"/>
            <a:chOff x="304800" y="3810000"/>
            <a:chExt cx="2681905" cy="2727434"/>
          </a:xfrm>
        </p:grpSpPr>
        <p:pic>
          <p:nvPicPr>
            <p:cNvPr id="5" name="Picture 4" descr="D:\devel\workspace\render2010\scenes\cb\c01.png"/>
            <p:cNvPicPr>
              <a:picLocks noChangeAspect="1" noChangeArrowheads="1"/>
            </p:cNvPicPr>
            <p:nvPr/>
          </p:nvPicPr>
          <p:blipFill>
            <a:blip r:embed="rId4" cstate="print"/>
            <a:srcRect/>
            <a:stretch>
              <a:fillRect/>
            </a:stretch>
          </p:blipFill>
          <p:spPr bwMode="auto">
            <a:xfrm>
              <a:off x="304800" y="3810000"/>
              <a:ext cx="2681905" cy="2681905"/>
            </a:xfrm>
            <a:prstGeom prst="rect">
              <a:avLst/>
            </a:prstGeom>
            <a:noFill/>
          </p:spPr>
        </p:pic>
        <p:sp>
          <p:nvSpPr>
            <p:cNvPr id="13" name="TextovéPole 12"/>
            <p:cNvSpPr txBox="1"/>
            <p:nvPr/>
          </p:nvSpPr>
          <p:spPr>
            <a:xfrm>
              <a:off x="1132525" y="6168102"/>
              <a:ext cx="1061509" cy="369332"/>
            </a:xfrm>
            <a:prstGeom prst="rect">
              <a:avLst/>
            </a:prstGeom>
            <a:noFill/>
          </p:spPr>
          <p:txBody>
            <a:bodyPr wrap="none" rtlCol="0">
              <a:spAutoFit/>
            </a:bodyPr>
            <a:lstStyle/>
            <a:p>
              <a:r>
                <a:rPr lang="en-US" dirty="0" smtClean="0"/>
                <a:t>clamping</a:t>
              </a:r>
              <a:endParaRPr lang="en-US"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6</a:t>
            </a:fld>
            <a:endParaRPr lang="en-US" dirty="0">
              <a:solidFill>
                <a:srgbClr val="FFFFFF"/>
              </a:solidFill>
            </a:endParaRPr>
          </a:p>
        </p:txBody>
      </p:sp>
      <p:sp>
        <p:nvSpPr>
          <p:cNvPr id="8" name="Title 2"/>
          <p:cNvSpPr txBox="1">
            <a:spLocks/>
          </p:cNvSpPr>
          <p:nvPr/>
        </p:nvSpPr>
        <p:spPr bwMode="auto">
          <a:xfrm>
            <a:off x="514350" y="161925"/>
            <a:ext cx="8142288" cy="752475"/>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lgn="ctr" eaLnBrk="0" fontAlgn="base" hangingPunct="0">
              <a:spcBef>
                <a:spcPct val="0"/>
              </a:spcBef>
              <a:spcAft>
                <a:spcPct val="0"/>
              </a:spcAft>
              <a:defRPr/>
            </a:pPr>
            <a:r>
              <a:rPr lang="en-US" sz="4000" dirty="0" smtClean="0"/>
              <a:t>Clamping</a:t>
            </a:r>
            <a:endParaRPr kumimoji="0" lang="en-US" sz="4000" b="0" i="0" u="none" strike="noStrike" kern="0" cap="none" spc="0" normalizeH="0" baseline="0" noProof="0" dirty="0">
              <a:ln>
                <a:noFill/>
              </a:ln>
              <a:solidFill>
                <a:schemeClr val="tx1"/>
              </a:solidFill>
              <a:effectLst/>
              <a:uLnTx/>
              <a:uFillTx/>
              <a:latin typeface="+mj-lt"/>
              <a:ea typeface="+mj-ea"/>
              <a:cs typeface="+mj-cs"/>
            </a:endParaRPr>
          </a:p>
        </p:txBody>
      </p:sp>
      <p:sp>
        <p:nvSpPr>
          <p:cNvPr id="9" name="Line 8"/>
          <p:cNvSpPr>
            <a:spLocks noChangeShapeType="1"/>
          </p:cNvSpPr>
          <p:nvPr/>
        </p:nvSpPr>
        <p:spPr bwMode="auto">
          <a:xfrm rot="19991274" flipH="1" flipV="1">
            <a:off x="1206057" y="4482053"/>
            <a:ext cx="4750686" cy="2425492"/>
          </a:xfrm>
          <a:prstGeom prst="line">
            <a:avLst/>
          </a:prstGeom>
          <a:noFill/>
          <a:ln w="57150">
            <a:solidFill>
              <a:schemeClr val="tx1"/>
            </a:solidFill>
            <a:round/>
            <a:headEnd/>
            <a:tailEnd/>
          </a:ln>
        </p:spPr>
        <p:txBody>
          <a:bodyPr wrap="none"/>
          <a:lstStyle/>
          <a:p>
            <a:endParaRPr lang="en-US"/>
          </a:p>
        </p:txBody>
      </p:sp>
      <p:cxnSp>
        <p:nvCxnSpPr>
          <p:cNvPr id="24" name="Přímá spojovací čára 23"/>
          <p:cNvCxnSpPr/>
          <p:nvPr/>
        </p:nvCxnSpPr>
        <p:spPr bwMode="auto">
          <a:xfrm>
            <a:off x="993040" y="4231213"/>
            <a:ext cx="3396343" cy="1436914"/>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3" name="Elipsa 12"/>
          <p:cNvSpPr/>
          <p:nvPr/>
        </p:nvSpPr>
        <p:spPr bwMode="auto">
          <a:xfrm>
            <a:off x="4211253" y="5509790"/>
            <a:ext cx="319472" cy="31947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10" name="AutoShape 12"/>
          <p:cNvSpPr>
            <a:spLocks noChangeAspect="1" noChangeArrowheads="1"/>
          </p:cNvSpPr>
          <p:nvPr/>
        </p:nvSpPr>
        <p:spPr bwMode="auto">
          <a:xfrm>
            <a:off x="493165" y="3777676"/>
            <a:ext cx="910737" cy="910737"/>
          </a:xfrm>
          <a:prstGeom prst="sun">
            <a:avLst>
              <a:gd name="adj" fmla="val 33014"/>
            </a:avLst>
          </a:prstGeom>
          <a:solidFill>
            <a:srgbClr val="FFD72D"/>
          </a:solidFill>
          <a:ln w="9525">
            <a:solidFill>
              <a:schemeClr val="tx1"/>
            </a:solidFill>
            <a:miter lim="800000"/>
            <a:headEnd/>
            <a:tailEnd/>
          </a:ln>
          <a:effectLst/>
        </p:spPr>
        <p:txBody>
          <a:bodyPr wrap="none" anchor="ctr"/>
          <a:lstStyle/>
          <a:p>
            <a:endParaRPr lang="en-US"/>
          </a:p>
        </p:txBody>
      </p:sp>
      <p:sp>
        <p:nvSpPr>
          <p:cNvPr id="14" name="Obdélník 13"/>
          <p:cNvSpPr/>
          <p:nvPr/>
        </p:nvSpPr>
        <p:spPr bwMode="auto">
          <a:xfrm>
            <a:off x="256671" y="3012013"/>
            <a:ext cx="638943" cy="266226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charset="0"/>
            </a:endParaRPr>
          </a:p>
        </p:txBody>
      </p:sp>
      <p:sp>
        <p:nvSpPr>
          <p:cNvPr id="11" name="Line 8"/>
          <p:cNvSpPr>
            <a:spLocks noChangeShapeType="1"/>
          </p:cNvSpPr>
          <p:nvPr/>
        </p:nvSpPr>
        <p:spPr bwMode="auto">
          <a:xfrm rot="19991274" flipH="1">
            <a:off x="253536" y="2886462"/>
            <a:ext cx="1331182" cy="2633910"/>
          </a:xfrm>
          <a:prstGeom prst="line">
            <a:avLst/>
          </a:prstGeom>
          <a:noFill/>
          <a:ln w="57150">
            <a:solidFill>
              <a:schemeClr val="tx1"/>
            </a:solidFill>
            <a:round/>
            <a:headEnd/>
            <a:tailEnd/>
          </a:ln>
        </p:spPr>
        <p:txBody>
          <a:bodyPr wrap="none"/>
          <a:lstStyle/>
          <a:p>
            <a:endParaRPr lang="en-US"/>
          </a:p>
        </p:txBody>
      </p:sp>
      <p:sp>
        <p:nvSpPr>
          <p:cNvPr id="37" name="TextovéPole 36"/>
          <p:cNvSpPr txBox="1"/>
          <p:nvPr/>
        </p:nvSpPr>
        <p:spPr>
          <a:xfrm>
            <a:off x="4452087" y="5602813"/>
            <a:ext cx="383438" cy="569387"/>
          </a:xfrm>
          <a:prstGeom prst="rect">
            <a:avLst/>
          </a:prstGeom>
          <a:noFill/>
        </p:spPr>
        <p:txBody>
          <a:bodyPr wrap="none" rtlCol="0">
            <a:spAutoFit/>
          </a:bodyPr>
          <a:lstStyle/>
          <a:p>
            <a:r>
              <a:rPr lang="en-US" sz="3100" b="1" dirty="0" smtClean="0">
                <a:latin typeface="Times" pitchFamily="18" charset="0"/>
                <a:cs typeface="Times" pitchFamily="18" charset="0"/>
              </a:rPr>
              <a:t>x</a:t>
            </a:r>
            <a:endParaRPr lang="cs-CZ" sz="3100" baseline="-25000" dirty="0">
              <a:latin typeface="Times" pitchFamily="18" charset="0"/>
              <a:cs typeface="Times" pitchFamily="18" charset="0"/>
            </a:endParaRPr>
          </a:p>
        </p:txBody>
      </p:sp>
      <p:sp>
        <p:nvSpPr>
          <p:cNvPr id="18" name="TextBox 10"/>
          <p:cNvSpPr txBox="1"/>
          <p:nvPr/>
        </p:nvSpPr>
        <p:spPr>
          <a:xfrm>
            <a:off x="492125" y="3947021"/>
            <a:ext cx="534071" cy="579319"/>
          </a:xfrm>
          <a:prstGeom prst="rect">
            <a:avLst/>
          </a:prstGeom>
          <a:noFill/>
        </p:spPr>
        <p:txBody>
          <a:bodyPr wrap="square" rtlCol="0">
            <a:spAutoFit/>
          </a:bodyPr>
          <a:lstStyle/>
          <a:p>
            <a:pPr eaLnBrk="0" fontAlgn="base" hangingPunct="0">
              <a:spcBef>
                <a:spcPct val="0"/>
              </a:spcBef>
              <a:spcAft>
                <a:spcPct val="0"/>
              </a:spcAft>
            </a:pPr>
            <a:r>
              <a:rPr lang="en-US" sz="3100" b="1" dirty="0" smtClean="0">
                <a:solidFill>
                  <a:srgbClr val="FFFFFF"/>
                </a:solidFill>
                <a:latin typeface="Times New Roman" pitchFamily="18" charset="0"/>
                <a:cs typeface="Times New Roman" pitchFamily="18" charset="0"/>
              </a:rPr>
              <a:t>p</a:t>
            </a:r>
            <a:endParaRPr lang="en-US" sz="3100" b="1" baseline="-25000" dirty="0" smtClean="0">
              <a:solidFill>
                <a:srgbClr val="FFFFFF"/>
              </a:solidFill>
              <a:latin typeface="Times New Roman" pitchFamily="18" charset="0"/>
              <a:cs typeface="Times New Roman" pitchFamily="18" charset="0"/>
            </a:endParaRPr>
          </a:p>
        </p:txBody>
      </p:sp>
      <p:graphicFrame>
        <p:nvGraphicFramePr>
          <p:cNvPr id="10242" name="Object 2"/>
          <p:cNvGraphicFramePr>
            <a:graphicFrameLocks noChangeAspect="1"/>
          </p:cNvGraphicFramePr>
          <p:nvPr/>
        </p:nvGraphicFramePr>
        <p:xfrm>
          <a:off x="1676400" y="1336675"/>
          <a:ext cx="3546475" cy="3082925"/>
        </p:xfrm>
        <a:graphic>
          <a:graphicData uri="http://schemas.openxmlformats.org/presentationml/2006/ole">
            <p:oleObj spid="_x0000_s1026" name="Rovnice" r:id="rId4" imgW="1536480" imgH="1346040" progId="Equation.3">
              <p:embed/>
            </p:oleObj>
          </a:graphicData>
        </a:graphic>
      </p:graphicFrame>
      <p:cxnSp>
        <p:nvCxnSpPr>
          <p:cNvPr id="29" name="Straight Arrow Connector 28"/>
          <p:cNvCxnSpPr>
            <a:stCxn id="30" idx="1"/>
          </p:cNvCxnSpPr>
          <p:nvPr/>
        </p:nvCxnSpPr>
        <p:spPr bwMode="auto">
          <a:xfrm flipH="1">
            <a:off x="4419601" y="1403866"/>
            <a:ext cx="2280184" cy="7297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0" name="TextBox 29"/>
          <p:cNvSpPr txBox="1"/>
          <p:nvPr/>
        </p:nvSpPr>
        <p:spPr>
          <a:xfrm>
            <a:off x="6699785" y="1219200"/>
            <a:ext cx="1268296" cy="369332"/>
          </a:xfrm>
          <a:prstGeom prst="rect">
            <a:avLst/>
          </a:prstGeom>
          <a:noFill/>
        </p:spPr>
        <p:txBody>
          <a:bodyPr wrap="none" rtlCol="0">
            <a:spAutoFit/>
          </a:bodyPr>
          <a:lstStyle/>
          <a:p>
            <a:r>
              <a:rPr lang="en-US" b="1" dirty="0" smtClean="0"/>
              <a:t>VPL power</a:t>
            </a:r>
            <a:endParaRPr lang="en-US" b="1" dirty="0"/>
          </a:p>
        </p:txBody>
      </p:sp>
      <p:cxnSp>
        <p:nvCxnSpPr>
          <p:cNvPr id="33" name="Straight Arrow Connector 32"/>
          <p:cNvCxnSpPr/>
          <p:nvPr/>
        </p:nvCxnSpPr>
        <p:spPr bwMode="auto">
          <a:xfrm flipH="1">
            <a:off x="4495800" y="2433935"/>
            <a:ext cx="1295398" cy="23306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5" name="TextBox 34"/>
          <p:cNvSpPr txBox="1"/>
          <p:nvPr/>
        </p:nvSpPr>
        <p:spPr>
          <a:xfrm>
            <a:off x="5884518" y="1972270"/>
            <a:ext cx="3054041" cy="923330"/>
          </a:xfrm>
          <a:prstGeom prst="rect">
            <a:avLst/>
          </a:prstGeom>
          <a:noFill/>
        </p:spPr>
        <p:txBody>
          <a:bodyPr wrap="none" rtlCol="0">
            <a:spAutoFit/>
          </a:bodyPr>
          <a:lstStyle/>
          <a:p>
            <a:r>
              <a:rPr lang="en-US" b="1" dirty="0" smtClean="0"/>
              <a:t>VPL emission distribution</a:t>
            </a:r>
          </a:p>
          <a:p>
            <a:r>
              <a:rPr lang="en-US" dirty="0" smtClean="0"/>
              <a:t>(BRDF lobe at p – for a diffuse </a:t>
            </a:r>
            <a:br>
              <a:rPr lang="en-US" dirty="0" smtClean="0"/>
            </a:br>
            <a:r>
              <a:rPr lang="en-US" dirty="0" smtClean="0"/>
              <a:t>VPL can be folded into </a:t>
            </a:r>
            <a:r>
              <a:rPr lang="en-US" dirty="0" smtClean="0">
                <a:latin typeface="Symbol" pitchFamily="18" charset="2"/>
              </a:rPr>
              <a:t>F</a:t>
            </a:r>
            <a:r>
              <a:rPr lang="en-US" dirty="0" smtClean="0"/>
              <a:t>) </a:t>
            </a:r>
            <a:endParaRPr lang="en-US" dirty="0"/>
          </a:p>
        </p:txBody>
      </p:sp>
      <p:cxnSp>
        <p:nvCxnSpPr>
          <p:cNvPr id="41" name="Straight Arrow Connector 40"/>
          <p:cNvCxnSpPr>
            <a:stCxn id="44" idx="1"/>
          </p:cNvCxnSpPr>
          <p:nvPr/>
        </p:nvCxnSpPr>
        <p:spPr bwMode="auto">
          <a:xfrm flipH="1">
            <a:off x="4495800" y="3689866"/>
            <a:ext cx="1600200" cy="439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4" name="TextBox 43"/>
          <p:cNvSpPr txBox="1"/>
          <p:nvPr/>
        </p:nvSpPr>
        <p:spPr>
          <a:xfrm>
            <a:off x="6096000" y="3505200"/>
            <a:ext cx="1721946" cy="369332"/>
          </a:xfrm>
          <a:prstGeom prst="rect">
            <a:avLst/>
          </a:prstGeom>
          <a:noFill/>
        </p:spPr>
        <p:txBody>
          <a:bodyPr wrap="none" rtlCol="0">
            <a:spAutoFit/>
          </a:bodyPr>
          <a:lstStyle/>
          <a:p>
            <a:r>
              <a:rPr lang="en-US" b="1" dirty="0" smtClean="0"/>
              <a:t>Geometry term</a:t>
            </a:r>
            <a:endParaRPr lang="en-US" b="1" dirty="0"/>
          </a:p>
        </p:txBody>
      </p:sp>
      <p:cxnSp>
        <p:nvCxnSpPr>
          <p:cNvPr id="46" name="Přímá spojovací čára 23"/>
          <p:cNvCxnSpPr/>
          <p:nvPr/>
        </p:nvCxnSpPr>
        <p:spPr bwMode="auto">
          <a:xfrm flipV="1">
            <a:off x="4390698" y="4981902"/>
            <a:ext cx="1524000" cy="6858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8" name="TextovéPole 36"/>
          <p:cNvSpPr txBox="1"/>
          <p:nvPr/>
        </p:nvSpPr>
        <p:spPr>
          <a:xfrm>
            <a:off x="5886774" y="4800600"/>
            <a:ext cx="590226" cy="569387"/>
          </a:xfrm>
          <a:prstGeom prst="rect">
            <a:avLst/>
          </a:prstGeom>
          <a:noFill/>
        </p:spPr>
        <p:txBody>
          <a:bodyPr wrap="none" rtlCol="0">
            <a:spAutoFit/>
          </a:bodyPr>
          <a:lstStyle/>
          <a:p>
            <a:r>
              <a:rPr lang="en-US" sz="3100" dirty="0" err="1" smtClean="0">
                <a:latin typeface="Symbol" pitchFamily="18" charset="2"/>
                <a:cs typeface="Times" pitchFamily="18" charset="0"/>
              </a:rPr>
              <a:t>w</a:t>
            </a:r>
            <a:r>
              <a:rPr lang="en-US" sz="3100" baseline="-25000" dirty="0" err="1" smtClean="0">
                <a:latin typeface="Times" pitchFamily="18" charset="0"/>
                <a:cs typeface="Times" pitchFamily="18" charset="0"/>
              </a:rPr>
              <a:t>o</a:t>
            </a:r>
            <a:endParaRPr lang="cs-CZ" sz="3100" baseline="-25000" dirty="0">
              <a:latin typeface="Times" pitchFamily="18" charset="0"/>
              <a:cs typeface="Times" pitchFamily="18" charset="0"/>
            </a:endParaRPr>
          </a:p>
        </p:txBody>
      </p:sp>
      <p:cxnSp>
        <p:nvCxnSpPr>
          <p:cNvPr id="23" name="Straight Arrow Connector 22"/>
          <p:cNvCxnSpPr>
            <a:stCxn id="25" idx="1"/>
          </p:cNvCxnSpPr>
          <p:nvPr/>
        </p:nvCxnSpPr>
        <p:spPr bwMode="auto">
          <a:xfrm flipH="1">
            <a:off x="4526454" y="4147066"/>
            <a:ext cx="1600200" cy="439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5" name="TextBox 24"/>
          <p:cNvSpPr txBox="1"/>
          <p:nvPr/>
        </p:nvSpPr>
        <p:spPr>
          <a:xfrm>
            <a:off x="6126654" y="3962400"/>
            <a:ext cx="1053494" cy="369332"/>
          </a:xfrm>
          <a:prstGeom prst="rect">
            <a:avLst/>
          </a:prstGeom>
          <a:noFill/>
        </p:spPr>
        <p:txBody>
          <a:bodyPr wrap="none" rtlCol="0">
            <a:spAutoFit/>
          </a:bodyPr>
          <a:lstStyle/>
          <a:p>
            <a:r>
              <a:rPr lang="en-US" b="1" dirty="0" smtClean="0"/>
              <a:t>Visibility</a:t>
            </a:r>
            <a:endParaRPr lang="en-US" b="1" dirty="0"/>
          </a:p>
        </p:txBody>
      </p:sp>
      <p:sp>
        <p:nvSpPr>
          <p:cNvPr id="26" name="TextovéPole 25"/>
          <p:cNvSpPr txBox="1"/>
          <p:nvPr/>
        </p:nvSpPr>
        <p:spPr>
          <a:xfrm>
            <a:off x="609600" y="2667000"/>
            <a:ext cx="1717137" cy="707886"/>
          </a:xfrm>
          <a:prstGeom prst="rect">
            <a:avLst/>
          </a:prstGeom>
          <a:noFill/>
        </p:spPr>
        <p:txBody>
          <a:bodyPr wrap="none" rtlCol="0">
            <a:spAutoFit/>
          </a:bodyPr>
          <a:lstStyle/>
          <a:p>
            <a:r>
              <a:rPr lang="en-US" sz="4000" dirty="0" smtClean="0">
                <a:solidFill>
                  <a:srgbClr val="FFC000"/>
                </a:solidFill>
              </a:rPr>
              <a:t>min{ c, </a:t>
            </a:r>
            <a:endParaRPr lang="en-US" sz="4000" dirty="0">
              <a:solidFill>
                <a:srgbClr val="FFC000"/>
              </a:solidFill>
            </a:endParaRPr>
          </a:p>
        </p:txBody>
      </p:sp>
      <p:sp>
        <p:nvSpPr>
          <p:cNvPr id="27" name="TextovéPole 26"/>
          <p:cNvSpPr txBox="1"/>
          <p:nvPr/>
        </p:nvSpPr>
        <p:spPr>
          <a:xfrm>
            <a:off x="4188370" y="3276600"/>
            <a:ext cx="338554" cy="707886"/>
          </a:xfrm>
          <a:prstGeom prst="rect">
            <a:avLst/>
          </a:prstGeom>
          <a:noFill/>
        </p:spPr>
        <p:txBody>
          <a:bodyPr wrap="none" rtlCol="0">
            <a:spAutoFit/>
          </a:bodyPr>
          <a:lstStyle/>
          <a:p>
            <a:r>
              <a:rPr lang="en-US" sz="4000" dirty="0" smtClean="0">
                <a:solidFill>
                  <a:srgbClr val="FFC000"/>
                </a:solidFill>
              </a:rPr>
              <a:t>}</a:t>
            </a:r>
            <a:endParaRPr lang="en-US" sz="4000" dirty="0">
              <a:solidFill>
                <a:srgbClr val="FFC000"/>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en-US" dirty="0" smtClean="0"/>
              <a:t>Clamping evaluates this equation</a:t>
            </a:r>
          </a:p>
          <a:p>
            <a:endParaRPr lang="en-US" dirty="0" smtClean="0"/>
          </a:p>
          <a:p>
            <a:endParaRPr lang="en-US" dirty="0" smtClean="0"/>
          </a:p>
          <a:p>
            <a:r>
              <a:rPr lang="en-US" dirty="0" smtClean="0"/>
              <a:t>Can be written as</a:t>
            </a:r>
            <a:endParaRPr lang="en-US" dirty="0"/>
          </a:p>
        </p:txBody>
      </p:sp>
      <p:sp>
        <p:nvSpPr>
          <p:cNvPr id="3" name="Zástupný symbol pro číslo snímku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7</a:t>
            </a:fld>
            <a:endParaRPr lang="en-US" dirty="0">
              <a:solidFill>
                <a:srgbClr val="FFFFFF"/>
              </a:solidFill>
            </a:endParaRPr>
          </a:p>
        </p:txBody>
      </p:sp>
      <p:sp>
        <p:nvSpPr>
          <p:cNvPr id="4" name="Nadpis 3"/>
          <p:cNvSpPr>
            <a:spLocks noGrp="1"/>
          </p:cNvSpPr>
          <p:nvPr>
            <p:ph type="title"/>
          </p:nvPr>
        </p:nvSpPr>
        <p:spPr/>
        <p:txBody>
          <a:bodyPr/>
          <a:lstStyle/>
          <a:p>
            <a:r>
              <a:rPr lang="en-US" dirty="0" smtClean="0"/>
              <a:t>Formal derivation</a:t>
            </a:r>
            <a:endParaRPr lang="en-US" dirty="0"/>
          </a:p>
        </p:txBody>
      </p:sp>
      <p:pic>
        <p:nvPicPr>
          <p:cNvPr id="2050" name="Picture 2"/>
          <p:cNvPicPr>
            <a:picLocks noChangeAspect="1" noChangeArrowheads="1"/>
          </p:cNvPicPr>
          <p:nvPr/>
        </p:nvPicPr>
        <p:blipFill>
          <a:blip r:embed="rId2" cstate="print"/>
          <a:stretch>
            <a:fillRect/>
          </a:stretch>
        </p:blipFill>
        <p:spPr bwMode="auto">
          <a:xfrm>
            <a:off x="381000" y="1752600"/>
            <a:ext cx="8353425" cy="923925"/>
          </a:xfrm>
          <a:prstGeom prst="rect">
            <a:avLst/>
          </a:prstGeom>
          <a:noFill/>
          <a:ln>
            <a:noFill/>
          </a:ln>
        </p:spPr>
      </p:pic>
      <p:pic>
        <p:nvPicPr>
          <p:cNvPr id="2051" name="Picture 3"/>
          <p:cNvPicPr>
            <a:picLocks noChangeAspect="1" noChangeArrowheads="1"/>
          </p:cNvPicPr>
          <p:nvPr/>
        </p:nvPicPr>
        <p:blipFill>
          <a:blip r:embed="rId3" cstate="print"/>
          <a:srcRect/>
          <a:stretch>
            <a:fillRect/>
          </a:stretch>
        </p:blipFill>
        <p:spPr bwMode="auto">
          <a:xfrm>
            <a:off x="2333625" y="3505200"/>
            <a:ext cx="4476750" cy="7620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571625" y="4829175"/>
            <a:ext cx="600075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en-US" dirty="0" smtClean="0"/>
          </a:p>
          <a:p>
            <a:endParaRPr lang="en-US" dirty="0" smtClean="0"/>
          </a:p>
          <a:p>
            <a:r>
              <a:rPr lang="en-US" dirty="0" smtClean="0"/>
              <a:t>Unbiased solution</a:t>
            </a:r>
          </a:p>
          <a:p>
            <a:endParaRPr lang="en-US" dirty="0"/>
          </a:p>
        </p:txBody>
      </p:sp>
      <p:sp>
        <p:nvSpPr>
          <p:cNvPr id="3" name="Zástupný symbol pro číslo snímku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8</a:t>
            </a:fld>
            <a:endParaRPr lang="en-US" dirty="0">
              <a:solidFill>
                <a:srgbClr val="FFFFFF"/>
              </a:solidFill>
            </a:endParaRPr>
          </a:p>
        </p:txBody>
      </p:sp>
      <p:sp>
        <p:nvSpPr>
          <p:cNvPr id="4" name="Nadpis 3"/>
          <p:cNvSpPr>
            <a:spLocks noGrp="1"/>
          </p:cNvSpPr>
          <p:nvPr>
            <p:ph type="title"/>
          </p:nvPr>
        </p:nvSpPr>
        <p:spPr/>
        <p:txBody>
          <a:bodyPr/>
          <a:lstStyle/>
          <a:p>
            <a:r>
              <a:rPr lang="en-US" dirty="0" smtClean="0"/>
              <a:t>What’s missing?</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114550" y="1219200"/>
            <a:ext cx="4914900" cy="847725"/>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19050" y="2905125"/>
            <a:ext cx="2533650" cy="1057275"/>
          </a:xfrm>
          <a:prstGeom prst="rect">
            <a:avLst/>
          </a:prstGeom>
          <a:noFill/>
          <a:ln w="9525">
            <a:noFill/>
            <a:miter lim="800000"/>
            <a:headEnd/>
            <a:tailEnd/>
          </a:ln>
        </p:spPr>
      </p:pic>
      <p:pic>
        <p:nvPicPr>
          <p:cNvPr id="3078" name="Picture 6"/>
          <p:cNvPicPr>
            <a:picLocks noChangeAspect="1" noChangeArrowheads="1"/>
          </p:cNvPicPr>
          <p:nvPr/>
        </p:nvPicPr>
        <p:blipFill>
          <a:blip r:embed="rId4" cstate="print"/>
          <a:srcRect/>
          <a:stretch>
            <a:fillRect/>
          </a:stretch>
        </p:blipFill>
        <p:spPr bwMode="auto">
          <a:xfrm>
            <a:off x="1066800" y="3810000"/>
            <a:ext cx="8029575" cy="1028700"/>
          </a:xfrm>
          <a:prstGeom prst="rect">
            <a:avLst/>
          </a:prstGeom>
          <a:noFill/>
          <a:ln w="9525">
            <a:noFill/>
            <a:miter lim="800000"/>
            <a:headEnd/>
            <a:tailEnd/>
          </a:ln>
        </p:spPr>
      </p:pic>
      <p:sp>
        <p:nvSpPr>
          <p:cNvPr id="10" name="Pravá složená závorka 9"/>
          <p:cNvSpPr/>
          <p:nvPr/>
        </p:nvSpPr>
        <p:spPr bwMode="auto">
          <a:xfrm rot="5400000">
            <a:off x="2971800" y="3352800"/>
            <a:ext cx="304800" cy="35052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Pravá složená závorka 10"/>
          <p:cNvSpPr/>
          <p:nvPr/>
        </p:nvSpPr>
        <p:spPr bwMode="auto">
          <a:xfrm rot="5400000">
            <a:off x="6972300" y="3162300"/>
            <a:ext cx="304800" cy="38862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TextovéPole 11"/>
          <p:cNvSpPr txBox="1"/>
          <p:nvPr/>
        </p:nvSpPr>
        <p:spPr>
          <a:xfrm>
            <a:off x="5289332" y="5437634"/>
            <a:ext cx="3727302" cy="646331"/>
          </a:xfrm>
          <a:prstGeom prst="rect">
            <a:avLst/>
          </a:prstGeom>
          <a:noFill/>
        </p:spPr>
        <p:txBody>
          <a:bodyPr wrap="none" rtlCol="0">
            <a:spAutoFit/>
          </a:bodyPr>
          <a:lstStyle/>
          <a:p>
            <a:pPr algn="ctr"/>
            <a:r>
              <a:rPr lang="en-US" dirty="0" smtClean="0"/>
              <a:t>Path tracing</a:t>
            </a:r>
            <a:br>
              <a:rPr lang="en-US" dirty="0" smtClean="0"/>
            </a:br>
            <a:r>
              <a:rPr lang="en-US" dirty="0" smtClean="0"/>
              <a:t>compensation of the clamped energy</a:t>
            </a:r>
            <a:endParaRPr lang="en-US" dirty="0"/>
          </a:p>
        </p:txBody>
      </p:sp>
      <p:sp>
        <p:nvSpPr>
          <p:cNvPr id="13" name="TextovéPole 12"/>
          <p:cNvSpPr txBox="1"/>
          <p:nvPr/>
        </p:nvSpPr>
        <p:spPr>
          <a:xfrm>
            <a:off x="2184343" y="5449669"/>
            <a:ext cx="1867819" cy="369332"/>
          </a:xfrm>
          <a:prstGeom prst="rect">
            <a:avLst/>
          </a:prstGeom>
          <a:noFill/>
        </p:spPr>
        <p:txBody>
          <a:bodyPr wrap="none" rtlCol="0">
            <a:spAutoFit/>
          </a:bodyPr>
          <a:lstStyle/>
          <a:p>
            <a:pPr algn="ctr"/>
            <a:r>
              <a:rPr lang="en-US" dirty="0" smtClean="0"/>
              <a:t>VPLs w/ clamping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en-US" dirty="0" smtClean="0"/>
              <a:t>Compensation faster than path tracing everything  (many path terminated early)</a:t>
            </a:r>
            <a:endParaRPr lang="en-US" dirty="0"/>
          </a:p>
        </p:txBody>
      </p:sp>
      <p:sp>
        <p:nvSpPr>
          <p:cNvPr id="3" name="Zástupný symbol pro číslo snímku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9</a:t>
            </a:fld>
            <a:endParaRPr lang="en-US" dirty="0">
              <a:solidFill>
                <a:srgbClr val="FFFFFF"/>
              </a:solidFill>
            </a:endParaRPr>
          </a:p>
        </p:txBody>
      </p:sp>
      <p:sp>
        <p:nvSpPr>
          <p:cNvPr id="4" name="Nadpis 3"/>
          <p:cNvSpPr>
            <a:spLocks noGrp="1"/>
          </p:cNvSpPr>
          <p:nvPr>
            <p:ph type="title"/>
          </p:nvPr>
        </p:nvSpPr>
        <p:spPr/>
        <p:txBody>
          <a:bodyPr/>
          <a:lstStyle/>
          <a:p>
            <a:r>
              <a:rPr lang="en-US" dirty="0" smtClean="0"/>
              <a:t>Result</a:t>
            </a:r>
            <a:endParaRPr lang="en-US" dirty="0"/>
          </a:p>
        </p:txBody>
      </p:sp>
      <p:grpSp>
        <p:nvGrpSpPr>
          <p:cNvPr id="7" name="Skupina 11"/>
          <p:cNvGrpSpPr/>
          <p:nvPr/>
        </p:nvGrpSpPr>
        <p:grpSpPr>
          <a:xfrm>
            <a:off x="6127532" y="2514600"/>
            <a:ext cx="2744662" cy="2702630"/>
            <a:chOff x="6127532" y="3810000"/>
            <a:chExt cx="2744662" cy="2702630"/>
          </a:xfrm>
        </p:grpSpPr>
        <p:pic>
          <p:nvPicPr>
            <p:cNvPr id="8" name="Picture 7" descr="D:\devel\workspace\render2010\scenes\cb\compensation-c01.png"/>
            <p:cNvPicPr>
              <a:picLocks noChangeAspect="1" noChangeArrowheads="1"/>
            </p:cNvPicPr>
            <p:nvPr/>
          </p:nvPicPr>
          <p:blipFill>
            <a:blip r:embed="rId2" cstate="print"/>
            <a:srcRect/>
            <a:stretch>
              <a:fillRect/>
            </a:stretch>
          </p:blipFill>
          <p:spPr bwMode="auto">
            <a:xfrm>
              <a:off x="6161120" y="3810000"/>
              <a:ext cx="2681905" cy="2681905"/>
            </a:xfrm>
            <a:prstGeom prst="rect">
              <a:avLst/>
            </a:prstGeom>
            <a:noFill/>
          </p:spPr>
        </p:pic>
        <p:sp>
          <p:nvSpPr>
            <p:cNvPr id="9" name="TextovéPole 8"/>
            <p:cNvSpPr txBox="1"/>
            <p:nvPr/>
          </p:nvSpPr>
          <p:spPr>
            <a:xfrm>
              <a:off x="6127532" y="6143298"/>
              <a:ext cx="2744662" cy="369332"/>
            </a:xfrm>
            <a:prstGeom prst="rect">
              <a:avLst/>
            </a:prstGeom>
            <a:noFill/>
          </p:spPr>
          <p:txBody>
            <a:bodyPr wrap="none" rtlCol="0">
              <a:spAutoFit/>
            </a:bodyPr>
            <a:lstStyle/>
            <a:p>
              <a:r>
                <a:rPr lang="en-US" dirty="0" smtClean="0"/>
                <a:t>path tracing compensation</a:t>
              </a:r>
              <a:endParaRPr lang="en-US" dirty="0"/>
            </a:p>
          </p:txBody>
        </p:sp>
      </p:grpSp>
      <p:grpSp>
        <p:nvGrpSpPr>
          <p:cNvPr id="11" name="Skupina 10"/>
          <p:cNvGrpSpPr/>
          <p:nvPr/>
        </p:nvGrpSpPr>
        <p:grpSpPr>
          <a:xfrm>
            <a:off x="457200" y="2514600"/>
            <a:ext cx="2667000" cy="2731532"/>
            <a:chOff x="3276600" y="3810000"/>
            <a:chExt cx="2667000" cy="2731532"/>
          </a:xfrm>
        </p:grpSpPr>
        <p:pic>
          <p:nvPicPr>
            <p:cNvPr id="6" name="Picture 6" descr="D:\devel\workspace\render2010\scenes\cb\pt.png"/>
            <p:cNvPicPr>
              <a:picLocks noChangeAspect="1" noChangeArrowheads="1"/>
            </p:cNvPicPr>
            <p:nvPr/>
          </p:nvPicPr>
          <p:blipFill>
            <a:blip r:embed="rId3" cstate="print"/>
            <a:srcRect/>
            <a:stretch>
              <a:fillRect/>
            </a:stretch>
          </p:blipFill>
          <p:spPr bwMode="auto">
            <a:xfrm>
              <a:off x="3276600" y="3810000"/>
              <a:ext cx="2667000" cy="2667001"/>
            </a:xfrm>
            <a:prstGeom prst="rect">
              <a:avLst/>
            </a:prstGeom>
            <a:noFill/>
          </p:spPr>
        </p:pic>
        <p:sp>
          <p:nvSpPr>
            <p:cNvPr id="10" name="TextovéPole 9"/>
            <p:cNvSpPr txBox="1"/>
            <p:nvPr/>
          </p:nvSpPr>
          <p:spPr>
            <a:xfrm>
              <a:off x="3959047" y="6172200"/>
              <a:ext cx="1298753" cy="369332"/>
            </a:xfrm>
            <a:prstGeom prst="rect">
              <a:avLst/>
            </a:prstGeom>
            <a:noFill/>
          </p:spPr>
          <p:txBody>
            <a:bodyPr wrap="none" rtlCol="0">
              <a:spAutoFit/>
            </a:bodyPr>
            <a:lstStyle/>
            <a:p>
              <a:r>
                <a:rPr lang="en-US" dirty="0" smtClean="0"/>
                <a:t>full solution</a:t>
              </a:r>
              <a:endParaRPr lang="en-US" dirty="0"/>
            </a:p>
          </p:txBody>
        </p:sp>
      </p:grpSp>
      <p:grpSp>
        <p:nvGrpSpPr>
          <p:cNvPr id="12" name="Skupina 13"/>
          <p:cNvGrpSpPr/>
          <p:nvPr/>
        </p:nvGrpSpPr>
        <p:grpSpPr>
          <a:xfrm>
            <a:off x="3276600" y="2514600"/>
            <a:ext cx="2681905" cy="2727434"/>
            <a:chOff x="304800" y="3810000"/>
            <a:chExt cx="2681905" cy="2727434"/>
          </a:xfrm>
        </p:grpSpPr>
        <p:pic>
          <p:nvPicPr>
            <p:cNvPr id="5" name="Picture 4" descr="D:\devel\workspace\render2010\scenes\cb\c01.png"/>
            <p:cNvPicPr>
              <a:picLocks noChangeAspect="1" noChangeArrowheads="1"/>
            </p:cNvPicPr>
            <p:nvPr/>
          </p:nvPicPr>
          <p:blipFill>
            <a:blip r:embed="rId4" cstate="print"/>
            <a:srcRect/>
            <a:stretch>
              <a:fillRect/>
            </a:stretch>
          </p:blipFill>
          <p:spPr bwMode="auto">
            <a:xfrm>
              <a:off x="304800" y="3810000"/>
              <a:ext cx="2681905" cy="2681905"/>
            </a:xfrm>
            <a:prstGeom prst="rect">
              <a:avLst/>
            </a:prstGeom>
            <a:noFill/>
          </p:spPr>
        </p:pic>
        <p:sp>
          <p:nvSpPr>
            <p:cNvPr id="13" name="TextovéPole 12"/>
            <p:cNvSpPr txBox="1"/>
            <p:nvPr/>
          </p:nvSpPr>
          <p:spPr>
            <a:xfrm>
              <a:off x="1132525" y="6168102"/>
              <a:ext cx="1061509" cy="369332"/>
            </a:xfrm>
            <a:prstGeom prst="rect">
              <a:avLst/>
            </a:prstGeom>
            <a:noFill/>
          </p:spPr>
          <p:txBody>
            <a:bodyPr wrap="none" rtlCol="0">
              <a:spAutoFit/>
            </a:bodyPr>
            <a:lstStyle/>
            <a:p>
              <a:r>
                <a:rPr lang="en-US" dirty="0" smtClean="0"/>
                <a:t>clamping</a:t>
              </a:r>
              <a:endParaRPr lang="en-US"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13905</TotalTime>
  <Words>1111</Words>
  <Application>Microsoft Office PowerPoint</Application>
  <PresentationFormat>Předvádění na obrazovce (4:3)</PresentationFormat>
  <Paragraphs>263</Paragraphs>
  <Slides>36</Slides>
  <Notes>26</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36</vt:i4>
      </vt:variant>
    </vt:vector>
  </HeadingPairs>
  <TitlesOfParts>
    <vt:vector size="38" baseType="lpstr">
      <vt:lpstr>Default Design</vt:lpstr>
      <vt:lpstr>Rovnice</vt:lpstr>
      <vt:lpstr>Many-light methods –  Clamping &amp; compensation</vt:lpstr>
      <vt:lpstr>Instant radiosity</vt:lpstr>
      <vt:lpstr>Clamping</vt:lpstr>
      <vt:lpstr>  Clamping Compensation</vt:lpstr>
      <vt:lpstr>Idea</vt:lpstr>
      <vt:lpstr>Snímek 6</vt:lpstr>
      <vt:lpstr>Formal derivation</vt:lpstr>
      <vt:lpstr>What’s missing?</vt:lpstr>
      <vt:lpstr>Result</vt:lpstr>
      <vt:lpstr>Biased result with clamping</vt:lpstr>
      <vt:lpstr>Unbiased result with compensation</vt:lpstr>
      <vt:lpstr>  Dealing with Glossy Transport</vt:lpstr>
      <vt:lpstr>Instant radiosity with glossy surfaces</vt:lpstr>
      <vt:lpstr>Effect of clamping</vt:lpstr>
      <vt:lpstr>  Virtual Spherical Lights</vt:lpstr>
      <vt:lpstr>Emission distribution of a VPL</vt:lpstr>
      <vt:lpstr>Glossy VPL emission: illumination spikes </vt:lpstr>
      <vt:lpstr>Remaining spikes</vt:lpstr>
      <vt:lpstr>Snímek 19</vt:lpstr>
      <vt:lpstr>Instant radiosity: The practical version</vt:lpstr>
      <vt:lpstr>Comparison</vt:lpstr>
      <vt:lpstr>Recall: Emission Distribution of a VPL</vt:lpstr>
      <vt:lpstr>What happens as #lights   ?</vt:lpstr>
      <vt:lpstr>Idea: We want a “virtual area light”</vt:lpstr>
      <vt:lpstr>VPL to VSL</vt:lpstr>
      <vt:lpstr>Light Contribution</vt:lpstr>
      <vt:lpstr>Light Contribution</vt:lpstr>
      <vt:lpstr>Simplifying Assumptions</vt:lpstr>
      <vt:lpstr>Light Contribution Updated</vt:lpstr>
      <vt:lpstr>Virtual Spherical Light</vt:lpstr>
      <vt:lpstr>Implementation</vt:lpstr>
      <vt:lpstr>Results: Kitchen</vt:lpstr>
      <vt:lpstr>Results: Disney concert hall</vt:lpstr>
      <vt:lpstr>Results: Anisotropic tableau</vt:lpstr>
      <vt:lpstr>Limitations: Blurring</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Many-light rendering methods: clamping &amp; compensation - NPGR031</dc:title>
  <dc:creator>Jaroslav Křivánek</dc:creator>
  <cp:lastModifiedBy>jarda</cp:lastModifiedBy>
  <cp:revision>2457</cp:revision>
  <dcterms:created xsi:type="dcterms:W3CDTF">2006-08-16T00:00:00Z</dcterms:created>
  <dcterms:modified xsi:type="dcterms:W3CDTF">2012-03-08T12:39:41Z</dcterms:modified>
</cp:coreProperties>
</file>